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96" r:id="rId4"/>
    <p:sldId id="295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83" r:id="rId15"/>
    <p:sldId id="291" r:id="rId16"/>
    <p:sldId id="277" r:id="rId17"/>
    <p:sldId id="278" r:id="rId18"/>
    <p:sldId id="279" r:id="rId19"/>
    <p:sldId id="286" r:id="rId20"/>
    <p:sldId id="292" r:id="rId21"/>
    <p:sldId id="297" r:id="rId22"/>
    <p:sldId id="284" r:id="rId23"/>
    <p:sldId id="298" r:id="rId24"/>
    <p:sldId id="285" r:id="rId25"/>
    <p:sldId id="287" r:id="rId26"/>
    <p:sldId id="293" r:id="rId27"/>
    <p:sldId id="288" r:id="rId28"/>
    <p:sldId id="281" r:id="rId29"/>
    <p:sldId id="289" r:id="rId30"/>
    <p:sldId id="290" r:id="rId31"/>
    <p:sldId id="299" r:id="rId32"/>
    <p:sldId id="300" r:id="rId33"/>
    <p:sldId id="304" r:id="rId34"/>
    <p:sldId id="301" r:id="rId35"/>
    <p:sldId id="302" r:id="rId36"/>
    <p:sldId id="303" r:id="rId37"/>
    <p:sldId id="267" r:id="rId38"/>
    <p:sldId id="268" r:id="rId39"/>
    <p:sldId id="269" r:id="rId40"/>
    <p:sldId id="270" r:id="rId41"/>
    <p:sldId id="271" r:id="rId42"/>
    <p:sldId id="272" r:id="rId43"/>
    <p:sldId id="273" r:id="rId44"/>
    <p:sldId id="274" r:id="rId45"/>
    <p:sldId id="275" r:id="rId46"/>
    <p:sldId id="276" r:id="rId47"/>
    <p:sldId id="305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1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95C7F-F639-4F0A-B252-C071E937EA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hyperlink" Target="http://go.mail.ru/frame.html?q=%E8%E7%EE%E1%F0%E0%E6%E5%ED%E8%E5%20%F2%E5%EB%E5%E2%E8%E7%EE%F0%E0&amp;rch=l&amp;jsa=1&amp;sf=0&amp;cf=3&amp;is=0&amp;type=all" TargetMode="Externa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hyperlink" Target="http://go.mail.ru/frame.html?q=%E8%E7%EE%E1%F0%E0%E6%E5%ED%E8%E5%20%F2%E5%EB%E5%E2%E8%E7%EE%F0%E0&amp;rch=l&amp;jsa=1&amp;sf=0&amp;cf=3&amp;is=0&amp;type=all" TargetMode="Externa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hyperlink" Target="http://go.mail.ru/frame.html?q=%E8%E7%EE%E1%F0%E0%E6%E5%ED%E8%E5%20%F2%E5%EB%E5%E2%E8%E7%EE%F0%E0&amp;rch=l&amp;jsa=1&amp;sf=0&amp;cf=3&amp;is=0&amp;type=all" TargetMode="Externa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134672" cy="316835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Стрессовые расстройства и их коррекция -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связь здоровья с политикой, экономикой, информацией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А.М.Карпов – Профессор, зав. кафедрой психотерапии и наркологии КГМА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Вегетативные проявления стресса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532859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В биологической природе человека заложены программы поведения в опасных ситуациях </a:t>
            </a:r>
            <a:r>
              <a:rPr lang="ru-RU" b="1" dirty="0" smtClean="0">
                <a:solidFill>
                  <a:srgbClr val="FF0000"/>
                </a:solidFill>
              </a:rPr>
              <a:t>– бегство или борьба</a:t>
            </a:r>
            <a:r>
              <a:rPr lang="ru-RU" b="1" dirty="0" smtClean="0"/>
              <a:t>.  Нужно знать куда и иметь силы</a:t>
            </a:r>
          </a:p>
          <a:p>
            <a:r>
              <a:rPr lang="ru-RU" b="1" dirty="0" smtClean="0"/>
              <a:t>Для их </a:t>
            </a:r>
            <a:r>
              <a:rPr lang="ru-RU" b="1" dirty="0" smtClean="0">
                <a:solidFill>
                  <a:srgbClr val="FF0000"/>
                </a:solidFill>
              </a:rPr>
              <a:t>энергетического и информационного </a:t>
            </a:r>
            <a:r>
              <a:rPr lang="ru-RU" b="1" dirty="0" smtClean="0"/>
              <a:t>обеспечения резко активизируются нервная, эндокринная, </a:t>
            </a:r>
            <a:r>
              <a:rPr lang="ru-RU" b="1" dirty="0" err="1" smtClean="0"/>
              <a:t>сердечно-сосудистая</a:t>
            </a:r>
            <a:r>
              <a:rPr lang="ru-RU" b="1" dirty="0" smtClean="0"/>
              <a:t>, дыхательная, двигательная и другие системы организма.</a:t>
            </a:r>
          </a:p>
          <a:p>
            <a:r>
              <a:rPr lang="ru-RU" b="1" dirty="0" smtClean="0"/>
              <a:t> Это проявляется выраженными вегетативными проявлениями стресса - учащенным и усиленным сердцебиением, подъемом артериального давления, тремором, интенсивным выделением пота, сухость во рту, удушьем, комком в горле, тошнотой и жжением в желудке, приливами жара или озноба, мышечного напряжения, невозможностью заснуть, исчезновением голода и аппетита и другими симптомами.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Поведенческие расстройства при стрессе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Дефицит информации не позволяет сформулировать цель и составить план действий. Поэтому поведение людей в стрессовом состоянии бывает </a:t>
            </a:r>
            <a:r>
              <a:rPr lang="ru-RU" b="1" dirty="0" smtClean="0">
                <a:solidFill>
                  <a:srgbClr val="FF0000"/>
                </a:solidFill>
              </a:rPr>
              <a:t>непоследовательны</a:t>
            </a:r>
            <a:r>
              <a:rPr lang="ru-RU" b="1" dirty="0" smtClean="0"/>
              <a:t>м, в том числе неадекватным. Отмечается </a:t>
            </a:r>
            <a:r>
              <a:rPr lang="ru-RU" b="1" dirty="0" err="1" smtClean="0"/>
              <a:t>фазность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Состояния оцепенения, когда "отнимаются" язык, руки и ноги, теряется способность адекватно реагировать на речь, выполнять инструкции и совершать поступки, чередуются с эпизодами словесной агрессии, </a:t>
            </a:r>
          </a:p>
          <a:p>
            <a:r>
              <a:rPr lang="ru-RU" b="1" dirty="0" smtClean="0"/>
              <a:t>бесцельной, неорганизованной, а потому бессмысленной активности.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Неуправляемость, непредсказуемость, стадность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Социальные проявления стресса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Недоверчивость, негативизм и подозрительность, в том числе, к представителям власти, иногда даже к полицейским и врачам. </a:t>
            </a:r>
          </a:p>
          <a:p>
            <a:r>
              <a:rPr lang="ru-RU" b="1" dirty="0" smtClean="0"/>
              <a:t>У потерпевших снижается способность к конструктивному взаимодействию, бывают </a:t>
            </a:r>
            <a:r>
              <a:rPr lang="ru-RU" b="1" dirty="0" smtClean="0">
                <a:solidFill>
                  <a:srgbClr val="FF0000"/>
                </a:solidFill>
              </a:rPr>
              <a:t>отказы от психологической и медицинской помощи</a:t>
            </a:r>
            <a:r>
              <a:rPr lang="ru-RU" b="1" dirty="0" smtClean="0"/>
              <a:t>, как ненужной, неактуальной и бесполезной. </a:t>
            </a:r>
          </a:p>
          <a:p>
            <a:r>
              <a:rPr lang="ru-RU" b="1" dirty="0" smtClean="0"/>
              <a:t>оказывать медицинскую помощь людям в состоянии острого стресса </a:t>
            </a:r>
            <a:r>
              <a:rPr lang="ru-RU" b="1" dirty="0" smtClean="0"/>
              <a:t>сложно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Принципы оказания медицинской помощи при стрессе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неотложность  </a:t>
            </a:r>
          </a:p>
          <a:p>
            <a:r>
              <a:rPr lang="ru-RU" b="1" dirty="0" smtClean="0"/>
              <a:t> ликвидация опасности, </a:t>
            </a:r>
          </a:p>
          <a:p>
            <a:r>
              <a:rPr lang="ru-RU" b="1" dirty="0" smtClean="0"/>
              <a:t>простота и понятность мероприятий, </a:t>
            </a:r>
          </a:p>
          <a:p>
            <a:r>
              <a:rPr lang="ru-RU" b="1" dirty="0" smtClean="0"/>
              <a:t>устранение тревоги и страха, </a:t>
            </a:r>
          </a:p>
          <a:p>
            <a:r>
              <a:rPr lang="ru-RU" b="1" dirty="0" smtClean="0"/>
              <a:t>информирование о ситуации, </a:t>
            </a:r>
          </a:p>
          <a:p>
            <a:r>
              <a:rPr lang="ru-RU" b="1" dirty="0" smtClean="0"/>
              <a:t>восстановление способности к конструктивному мышлению и поведению</a:t>
            </a:r>
          </a:p>
          <a:p>
            <a:r>
              <a:rPr lang="ru-RU" b="1" dirty="0" smtClean="0"/>
              <a:t>Восстановление связей между фрагментами жизни в создание какой-то конструкции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Этапность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коррекции стресса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8851" name="Picture 3" descr="ск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1412875"/>
            <a:ext cx="525780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2" name="Picture 4" descr="сканирование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2781300"/>
            <a:ext cx="1524000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3" name="Picture 5" descr="сканирование0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4422775"/>
            <a:ext cx="1828800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4" name="Line 6"/>
          <p:cNvSpPr>
            <a:spLocks noChangeShapeType="1"/>
          </p:cNvSpPr>
          <p:nvPr/>
        </p:nvSpPr>
        <p:spPr bwMode="auto">
          <a:xfrm>
            <a:off x="7019925" y="4797425"/>
            <a:ext cx="0" cy="1828800"/>
          </a:xfrm>
          <a:prstGeom prst="line">
            <a:avLst/>
          </a:prstGeom>
          <a:noFill/>
          <a:ln w="1524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55" name="Line 7"/>
          <p:cNvSpPr>
            <a:spLocks noChangeShapeType="1"/>
          </p:cNvSpPr>
          <p:nvPr/>
        </p:nvSpPr>
        <p:spPr bwMode="auto">
          <a:xfrm flipH="1">
            <a:off x="3873500" y="5859463"/>
            <a:ext cx="304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56" name="Oval 8"/>
          <p:cNvSpPr>
            <a:spLocks noChangeArrowheads="1"/>
          </p:cNvSpPr>
          <p:nvPr/>
        </p:nvSpPr>
        <p:spPr bwMode="auto">
          <a:xfrm>
            <a:off x="6227763" y="5734050"/>
            <a:ext cx="381000" cy="304800"/>
          </a:xfrm>
          <a:prstGeom prst="ellipse">
            <a:avLst/>
          </a:prstGeom>
          <a:solidFill>
            <a:srgbClr val="CC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57" name="Oval 9"/>
          <p:cNvSpPr>
            <a:spLocks noChangeArrowheads="1"/>
          </p:cNvSpPr>
          <p:nvPr/>
        </p:nvSpPr>
        <p:spPr bwMode="auto">
          <a:xfrm>
            <a:off x="5181600" y="3048000"/>
            <a:ext cx="304800" cy="3048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58" name="Text Box 10"/>
          <p:cNvSpPr txBox="1">
            <a:spLocks noChangeArrowheads="1"/>
          </p:cNvSpPr>
          <p:nvPr/>
        </p:nvSpPr>
        <p:spPr bwMode="auto">
          <a:xfrm>
            <a:off x="250825" y="27082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2</a:t>
            </a:r>
          </a:p>
        </p:txBody>
      </p:sp>
      <p:sp>
        <p:nvSpPr>
          <p:cNvPr id="78859" name="Text Box 11"/>
          <p:cNvSpPr txBox="1">
            <a:spLocks noChangeArrowheads="1"/>
          </p:cNvSpPr>
          <p:nvPr/>
        </p:nvSpPr>
        <p:spPr bwMode="auto">
          <a:xfrm>
            <a:off x="7740650" y="16287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3</a:t>
            </a:r>
          </a:p>
        </p:txBody>
      </p:sp>
      <p:sp>
        <p:nvSpPr>
          <p:cNvPr id="78860" name="Text Box 12"/>
          <p:cNvSpPr txBox="1">
            <a:spLocks noChangeArrowheads="1"/>
          </p:cNvSpPr>
          <p:nvPr/>
        </p:nvSpPr>
        <p:spPr bwMode="auto">
          <a:xfrm>
            <a:off x="6019800" y="20066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4</a:t>
            </a:r>
          </a:p>
        </p:txBody>
      </p:sp>
      <p:sp>
        <p:nvSpPr>
          <p:cNvPr id="78861" name="Text Box 13"/>
          <p:cNvSpPr txBox="1">
            <a:spLocks noChangeArrowheads="1"/>
          </p:cNvSpPr>
          <p:nvPr/>
        </p:nvSpPr>
        <p:spPr bwMode="auto">
          <a:xfrm>
            <a:off x="5148263" y="29241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78862" name="Text Box 14"/>
          <p:cNvSpPr txBox="1">
            <a:spLocks noChangeArrowheads="1"/>
          </p:cNvSpPr>
          <p:nvPr/>
        </p:nvSpPr>
        <p:spPr bwMode="auto">
          <a:xfrm>
            <a:off x="5791200" y="50292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7</a:t>
            </a:r>
          </a:p>
        </p:txBody>
      </p:sp>
      <p:sp>
        <p:nvSpPr>
          <p:cNvPr id="78863" name="Line 15"/>
          <p:cNvSpPr>
            <a:spLocks noChangeShapeType="1"/>
          </p:cNvSpPr>
          <p:nvPr/>
        </p:nvSpPr>
        <p:spPr bwMode="auto">
          <a:xfrm flipH="1">
            <a:off x="3733800" y="3352800"/>
            <a:ext cx="1371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64" name="Line 16"/>
          <p:cNvSpPr>
            <a:spLocks noChangeShapeType="1"/>
          </p:cNvSpPr>
          <p:nvPr/>
        </p:nvSpPr>
        <p:spPr bwMode="auto">
          <a:xfrm flipH="1">
            <a:off x="4419600" y="3352800"/>
            <a:ext cx="685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65" name="Line 17"/>
          <p:cNvSpPr>
            <a:spLocks noChangeShapeType="1"/>
          </p:cNvSpPr>
          <p:nvPr/>
        </p:nvSpPr>
        <p:spPr bwMode="auto">
          <a:xfrm flipH="1">
            <a:off x="5029200" y="33528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66" name="Text Box 18"/>
          <p:cNvSpPr txBox="1">
            <a:spLocks noChangeArrowheads="1"/>
          </p:cNvSpPr>
          <p:nvPr/>
        </p:nvSpPr>
        <p:spPr bwMode="auto">
          <a:xfrm>
            <a:off x="2555875" y="3500438"/>
            <a:ext cx="19224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6-гормоны</a:t>
            </a:r>
          </a:p>
        </p:txBody>
      </p:sp>
      <p:sp>
        <p:nvSpPr>
          <p:cNvPr id="78867" name="Text Box 19"/>
          <p:cNvSpPr txBox="1">
            <a:spLocks noChangeArrowheads="1"/>
          </p:cNvSpPr>
          <p:nvPr/>
        </p:nvSpPr>
        <p:spPr bwMode="auto">
          <a:xfrm>
            <a:off x="3851275" y="594995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8</a:t>
            </a:r>
          </a:p>
        </p:txBody>
      </p:sp>
      <p:sp>
        <p:nvSpPr>
          <p:cNvPr id="78868" name="Rectangle 20"/>
          <p:cNvSpPr>
            <a:spLocks noChangeArrowheads="1"/>
          </p:cNvSpPr>
          <p:nvPr/>
        </p:nvSpPr>
        <p:spPr bwMode="auto">
          <a:xfrm>
            <a:off x="4356100" y="4221163"/>
            <a:ext cx="304800" cy="228600"/>
          </a:xfrm>
          <a:prstGeom prst="rect">
            <a:avLst/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69" name="AutoShape 21"/>
          <p:cNvSpPr>
            <a:spLocks noChangeArrowheads="1"/>
          </p:cNvSpPr>
          <p:nvPr/>
        </p:nvSpPr>
        <p:spPr bwMode="auto">
          <a:xfrm>
            <a:off x="5029200" y="4114800"/>
            <a:ext cx="304800" cy="304800"/>
          </a:xfrm>
          <a:prstGeom prst="flowChartExtra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70" name="Text Box 22"/>
          <p:cNvSpPr txBox="1">
            <a:spLocks noChangeArrowheads="1"/>
          </p:cNvSpPr>
          <p:nvPr/>
        </p:nvSpPr>
        <p:spPr bwMode="auto">
          <a:xfrm>
            <a:off x="1476375" y="836613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1</a:t>
            </a:r>
          </a:p>
        </p:txBody>
      </p:sp>
      <p:pic>
        <p:nvPicPr>
          <p:cNvPr id="78871" name="Picture 23" descr="http://gogo.ru/preview?id=1838639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1143000"/>
            <a:ext cx="1692275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Мишени воздействий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r>
              <a:rPr lang="ru-RU" b="1" dirty="0" smtClean="0"/>
              <a:t>. Устранение источников опасности и негативной информации из окружения или из организма (анальгетики, </a:t>
            </a:r>
            <a:r>
              <a:rPr lang="ru-RU" b="1" dirty="0" err="1" smtClean="0"/>
              <a:t>спазмолитики</a:t>
            </a:r>
            <a:r>
              <a:rPr lang="ru-RU" b="1" dirty="0" smtClean="0"/>
              <a:t>)</a:t>
            </a:r>
          </a:p>
          <a:p>
            <a:r>
              <a:rPr lang="ru-RU" b="1" dirty="0" smtClean="0"/>
              <a:t>2. На уровне коры – психотерапия</a:t>
            </a:r>
          </a:p>
          <a:p>
            <a:r>
              <a:rPr lang="ru-RU" b="1" dirty="0" smtClean="0"/>
              <a:t>3. подкорки – психотропные </a:t>
            </a:r>
            <a:r>
              <a:rPr lang="ru-RU" b="1" dirty="0" smtClean="0"/>
              <a:t>препараты.</a:t>
            </a:r>
            <a:endParaRPr lang="ru-RU" b="1" dirty="0" smtClean="0"/>
          </a:p>
          <a:p>
            <a:r>
              <a:rPr lang="ru-RU" b="1" dirty="0" smtClean="0"/>
              <a:t>4. ганглиев –</a:t>
            </a:r>
            <a:r>
              <a:rPr lang="ru-RU" b="1" dirty="0" err="1" smtClean="0"/>
              <a:t>пентамин</a:t>
            </a:r>
            <a:r>
              <a:rPr lang="ru-RU" b="1" dirty="0" smtClean="0"/>
              <a:t>, </a:t>
            </a:r>
            <a:r>
              <a:rPr lang="ru-RU" b="1" dirty="0" err="1" smtClean="0"/>
              <a:t>кватерон</a:t>
            </a:r>
            <a:endParaRPr lang="ru-RU" b="1" dirty="0" smtClean="0"/>
          </a:p>
          <a:p>
            <a:r>
              <a:rPr lang="ru-RU" b="1" dirty="0" smtClean="0"/>
              <a:t>5. органов – </a:t>
            </a:r>
            <a:r>
              <a:rPr lang="ru-RU" b="1" dirty="0" err="1" smtClean="0"/>
              <a:t>анаприлин</a:t>
            </a:r>
            <a:r>
              <a:rPr lang="ru-RU" b="1" dirty="0" smtClean="0"/>
              <a:t>, </a:t>
            </a:r>
            <a:r>
              <a:rPr lang="ru-RU" b="1" dirty="0" err="1" smtClean="0"/>
              <a:t>пирроксан</a:t>
            </a:r>
            <a:endParaRPr lang="ru-RU" b="1" dirty="0" smtClean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Неотложность и ликвидация опасности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820472" cy="4497363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Удалить людей из опасного места, чтобы они не видели и не слышали взрывов, пожаров, крови, стонов и т.д. </a:t>
            </a:r>
          </a:p>
          <a:p>
            <a:r>
              <a:rPr lang="ru-RU" b="1" dirty="0" smtClean="0"/>
              <a:t>Поместить в безопасное место, согреть, накормить, обеспечить связь с родственниками. Объяснить </a:t>
            </a:r>
            <a:r>
              <a:rPr lang="ru-RU" b="1" dirty="0" smtClean="0"/>
              <a:t>ситуацию. Показать заботу и ресурсы</a:t>
            </a:r>
            <a:endParaRPr lang="ru-RU" b="1" dirty="0" smtClean="0"/>
          </a:p>
          <a:p>
            <a:r>
              <a:rPr lang="ru-RU" b="1" dirty="0" smtClean="0"/>
              <a:t>Освободить от ареста, предоставить защиту </a:t>
            </a:r>
            <a:r>
              <a:rPr lang="ru-RU" b="1" dirty="0" smtClean="0"/>
              <a:t> </a:t>
            </a:r>
            <a:r>
              <a:rPr lang="ru-RU" b="1" dirty="0" smtClean="0"/>
              <a:t>адвоката, обеспечить связь с родственниками</a:t>
            </a:r>
          </a:p>
          <a:p>
            <a:r>
              <a:rPr lang="ru-RU" b="1" dirty="0" smtClean="0"/>
              <a:t>Если стресс вызван болями – ввести анальгетики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507288" cy="10849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Простота и понятность мероприятий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820472" cy="4896544"/>
          </a:xfrm>
        </p:spPr>
        <p:txBody>
          <a:bodyPr>
            <a:normAutofit/>
          </a:bodyPr>
          <a:lstStyle/>
          <a:p>
            <a:r>
              <a:rPr lang="ru-RU" b="1" dirty="0" smtClean="0"/>
              <a:t>Страх, тревога, паника, растерянность, подозрительность, внушаемость  ограничивают способность к пониманию объяснений и конструктивному взаимодействию.  </a:t>
            </a:r>
          </a:p>
          <a:p>
            <a:r>
              <a:rPr lang="ru-RU" b="1" dirty="0" smtClean="0"/>
              <a:t>Говорить кратко и понятно</a:t>
            </a:r>
          </a:p>
          <a:p>
            <a:r>
              <a:rPr lang="ru-RU" b="1" dirty="0" smtClean="0"/>
              <a:t>Давать четкие инструкции и личный пример</a:t>
            </a:r>
          </a:p>
          <a:p>
            <a:r>
              <a:rPr lang="ru-RU" b="1" dirty="0" smtClean="0"/>
              <a:t>«Делай как Я»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Устранение тревоги и страха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96752"/>
            <a:ext cx="8604448" cy="532859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Применение  </a:t>
            </a:r>
            <a:r>
              <a:rPr lang="ru-RU" b="1" dirty="0" smtClean="0"/>
              <a:t>транквилизаторов</a:t>
            </a:r>
            <a:r>
              <a:rPr lang="ru-RU" dirty="0" smtClean="0"/>
              <a:t>: </a:t>
            </a:r>
          </a:p>
          <a:p>
            <a:pPr>
              <a:buNone/>
            </a:pPr>
            <a:r>
              <a:rPr lang="ru-RU" dirty="0" smtClean="0"/>
              <a:t>Дневных </a:t>
            </a:r>
            <a:r>
              <a:rPr lang="ru-RU" b="1" dirty="0" smtClean="0">
                <a:solidFill>
                  <a:srgbClr val="FF0000"/>
                </a:solidFill>
              </a:rPr>
              <a:t>- </a:t>
            </a:r>
            <a:r>
              <a:rPr lang="ru-RU" b="1" dirty="0" err="1" smtClean="0">
                <a:solidFill>
                  <a:srgbClr val="FF0000"/>
                </a:solidFill>
              </a:rPr>
              <a:t>адаптол</a:t>
            </a:r>
            <a:r>
              <a:rPr lang="ru-RU" b="1" dirty="0" smtClean="0">
                <a:solidFill>
                  <a:srgbClr val="FF0000"/>
                </a:solidFill>
              </a:rPr>
              <a:t> (</a:t>
            </a:r>
            <a:r>
              <a:rPr lang="ru-RU" b="1" dirty="0" err="1" smtClean="0">
                <a:solidFill>
                  <a:srgbClr val="FF0000"/>
                </a:solidFill>
              </a:rPr>
              <a:t>мебикар</a:t>
            </a:r>
            <a:r>
              <a:rPr lang="ru-RU" dirty="0" smtClean="0"/>
              <a:t>), </a:t>
            </a:r>
            <a:r>
              <a:rPr lang="ru-RU" dirty="0" err="1" smtClean="0"/>
              <a:t>афобазол</a:t>
            </a:r>
            <a:r>
              <a:rPr lang="ru-RU" dirty="0" smtClean="0"/>
              <a:t> -устраняют страх и улучшают деятельность</a:t>
            </a:r>
          </a:p>
          <a:p>
            <a:pPr>
              <a:buNone/>
            </a:pPr>
            <a:r>
              <a:rPr lang="ru-RU" dirty="0" smtClean="0"/>
              <a:t>Типичных - </a:t>
            </a:r>
            <a:r>
              <a:rPr lang="ru-RU" dirty="0" err="1" smtClean="0"/>
              <a:t>реланиум</a:t>
            </a:r>
            <a:r>
              <a:rPr lang="ru-RU" dirty="0" smtClean="0"/>
              <a:t> (</a:t>
            </a:r>
            <a:r>
              <a:rPr lang="ru-RU" dirty="0" err="1" smtClean="0"/>
              <a:t>седуксен</a:t>
            </a:r>
            <a:r>
              <a:rPr lang="ru-RU" dirty="0" smtClean="0"/>
              <a:t>), </a:t>
            </a:r>
            <a:r>
              <a:rPr lang="ru-RU" dirty="0" err="1" smtClean="0"/>
              <a:t>феназепам</a:t>
            </a:r>
            <a:r>
              <a:rPr lang="ru-RU" dirty="0" smtClean="0"/>
              <a:t> – снимают страх, но </a:t>
            </a:r>
            <a:r>
              <a:rPr lang="ru-RU" dirty="0" smtClean="0"/>
              <a:t>затрудняют </a:t>
            </a:r>
            <a:r>
              <a:rPr lang="ru-RU" dirty="0" smtClean="0"/>
              <a:t>деятельность</a:t>
            </a:r>
          </a:p>
          <a:p>
            <a:pPr>
              <a:buNone/>
            </a:pPr>
            <a:r>
              <a:rPr lang="ru-RU" dirty="0" err="1" smtClean="0"/>
              <a:t>Антиадренергические</a:t>
            </a:r>
            <a:r>
              <a:rPr lang="ru-RU" dirty="0" smtClean="0"/>
              <a:t> препараты - </a:t>
            </a:r>
            <a:r>
              <a:rPr lang="ru-RU" b="1" dirty="0" err="1" smtClean="0">
                <a:solidFill>
                  <a:srgbClr val="FF0000"/>
                </a:solidFill>
              </a:rPr>
              <a:t>анаприлин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Нейролептики – </a:t>
            </a:r>
            <a:r>
              <a:rPr lang="ru-RU" b="1" dirty="0" err="1" smtClean="0">
                <a:solidFill>
                  <a:srgbClr val="FF0000"/>
                </a:solidFill>
              </a:rPr>
              <a:t>аминазин</a:t>
            </a:r>
            <a:r>
              <a:rPr lang="ru-RU" dirty="0" smtClean="0"/>
              <a:t>, </a:t>
            </a:r>
            <a:r>
              <a:rPr lang="ru-RU" dirty="0" err="1" smtClean="0"/>
              <a:t>пропазин</a:t>
            </a:r>
            <a:r>
              <a:rPr lang="ru-RU" dirty="0" smtClean="0"/>
              <a:t>, </a:t>
            </a:r>
            <a:r>
              <a:rPr lang="ru-RU" dirty="0" err="1" smtClean="0"/>
              <a:t>сероквель</a:t>
            </a:r>
            <a:r>
              <a:rPr lang="ru-RU" dirty="0" smtClean="0"/>
              <a:t>, </a:t>
            </a:r>
            <a:r>
              <a:rPr lang="ru-RU" dirty="0" err="1" smtClean="0"/>
              <a:t>тераледжен</a:t>
            </a:r>
            <a:r>
              <a:rPr lang="ru-RU" dirty="0" smtClean="0"/>
              <a:t> при психомоторном возбуждении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АЛКОГОЛЬ – НЕ РЕКОМЕНДУЕТСЯ</a:t>
            </a:r>
            <a:r>
              <a:rPr lang="ru-RU" dirty="0" smtClean="0"/>
              <a:t>, так как снижает конструктивность и целенаправленность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Психотерапия</a:t>
            </a:r>
            <a:r>
              <a:rPr lang="ru-RU" dirty="0" smtClean="0"/>
              <a:t> – объяснение, безопасность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Восстановление конструктивности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496944" cy="554461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Объяснить что произошло</a:t>
            </a:r>
          </a:p>
          <a:p>
            <a:r>
              <a:rPr lang="ru-RU" b="1" dirty="0" smtClean="0"/>
              <a:t>Сказать о принимаемых мерах спасения</a:t>
            </a:r>
          </a:p>
          <a:p>
            <a:r>
              <a:rPr lang="ru-RU" b="1" dirty="0" smtClean="0"/>
              <a:t>Убедить в том, что потерпевшие не одни, им помогают службы МЧС, ВС, </a:t>
            </a:r>
            <a:r>
              <a:rPr lang="ru-RU" b="1" dirty="0" smtClean="0"/>
              <a:t>МВД и др.</a:t>
            </a:r>
            <a:endParaRPr lang="ru-RU" b="1" dirty="0" smtClean="0"/>
          </a:p>
          <a:p>
            <a:r>
              <a:rPr lang="ru-RU" b="1" dirty="0" smtClean="0"/>
              <a:t>Информировать о ситуации и мерах помощи через каждые 4-5 часов</a:t>
            </a:r>
          </a:p>
          <a:p>
            <a:r>
              <a:rPr lang="ru-RU" b="1" dirty="0" smtClean="0"/>
              <a:t>Обеспечить связь с родственниками</a:t>
            </a:r>
          </a:p>
          <a:p>
            <a:r>
              <a:rPr lang="ru-RU" b="1" dirty="0" smtClean="0"/>
              <a:t>Составлять программу действий </a:t>
            </a:r>
          </a:p>
          <a:p>
            <a:r>
              <a:rPr lang="ru-RU" b="1" dirty="0" smtClean="0"/>
              <a:t>Актуализировать духовные потребности</a:t>
            </a:r>
          </a:p>
          <a:p>
            <a:r>
              <a:rPr lang="ru-RU" b="1" dirty="0" smtClean="0"/>
              <a:t>Обрести смыслы и цели, достойно выдержать испытания. Подчинить личное общему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06613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Условия нормальной жизни людей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Безопасность  </a:t>
            </a:r>
            <a:r>
              <a:rPr lang="ru-RU" b="1" dirty="0" smtClean="0"/>
              <a:t>ради нее создаются </a:t>
            </a:r>
            <a:r>
              <a:rPr lang="ru-RU" dirty="0" smtClean="0"/>
              <a:t>госаппарат, армия и флот,  Совбез</a:t>
            </a:r>
            <a:r>
              <a:rPr lang="ru-RU" dirty="0" smtClean="0"/>
              <a:t>, МВД, здравоохранение, </a:t>
            </a:r>
            <a:r>
              <a:rPr lang="ru-RU" dirty="0" smtClean="0"/>
              <a:t>экологическая охрана, ГИБДД, прокуратура, Правозащитные органы, Международные организации – ООН, ВОЗ, Красный Крест и др.</a:t>
            </a:r>
            <a:endParaRPr lang="ru-RU" b="1" dirty="0" smtClean="0"/>
          </a:p>
          <a:p>
            <a:r>
              <a:rPr lang="ru-RU" b="1" dirty="0" smtClean="0"/>
              <a:t>Понятность </a:t>
            </a:r>
            <a:r>
              <a:rPr lang="ru-RU" b="1" dirty="0" smtClean="0"/>
              <a:t>обеспечивают </a:t>
            </a:r>
            <a:r>
              <a:rPr lang="ru-RU" dirty="0" smtClean="0"/>
              <a:t>образование</a:t>
            </a:r>
            <a:r>
              <a:rPr lang="ru-RU" dirty="0" smtClean="0"/>
              <a:t>, </a:t>
            </a:r>
            <a:r>
              <a:rPr lang="ru-RU" dirty="0" smtClean="0"/>
              <a:t>школа, общественные науки</a:t>
            </a:r>
            <a:r>
              <a:rPr lang="ru-RU" dirty="0" smtClean="0"/>
              <a:t>, история, конституция, </a:t>
            </a:r>
            <a:r>
              <a:rPr lang="ru-RU" dirty="0" err="1" smtClean="0"/>
              <a:t>гос.устройство</a:t>
            </a:r>
            <a:r>
              <a:rPr lang="ru-RU" dirty="0" smtClean="0"/>
              <a:t>, </a:t>
            </a:r>
            <a:r>
              <a:rPr lang="ru-RU" dirty="0" smtClean="0"/>
              <a:t>система выборов </a:t>
            </a:r>
            <a:r>
              <a:rPr lang="ru-RU" dirty="0" smtClean="0"/>
              <a:t>власти,  </a:t>
            </a:r>
            <a:r>
              <a:rPr lang="ru-RU" dirty="0" smtClean="0"/>
              <a:t>СМИ, журналисты, обозреватели, комментаторы </a:t>
            </a:r>
            <a:endParaRPr lang="ru-RU" dirty="0" smtClean="0"/>
          </a:p>
          <a:p>
            <a:r>
              <a:rPr lang="ru-RU" b="1" dirty="0" smtClean="0"/>
              <a:t>Предсказуемость  осуществляется   </a:t>
            </a:r>
            <a:r>
              <a:rPr lang="ru-RU" dirty="0" smtClean="0"/>
              <a:t>обсуждением </a:t>
            </a:r>
            <a:r>
              <a:rPr lang="ru-RU" dirty="0" smtClean="0"/>
              <a:t>программ партий и депутатов. </a:t>
            </a:r>
            <a:r>
              <a:rPr lang="ru-RU" dirty="0" smtClean="0"/>
              <a:t>Охраной </a:t>
            </a:r>
            <a:r>
              <a:rPr lang="ru-RU" dirty="0" err="1" smtClean="0"/>
              <a:t>законо-послушных</a:t>
            </a:r>
            <a:r>
              <a:rPr lang="ru-RU" dirty="0" smtClean="0"/>
              <a:t>. </a:t>
            </a:r>
            <a:r>
              <a:rPr lang="ru-RU" dirty="0" smtClean="0"/>
              <a:t>Уголовный кодекс. </a:t>
            </a:r>
            <a:r>
              <a:rPr lang="ru-RU" dirty="0" smtClean="0"/>
              <a:t>Статьи. </a:t>
            </a:r>
            <a:r>
              <a:rPr lang="ru-RU" dirty="0" smtClean="0"/>
              <a:t>Дифференцированная система </a:t>
            </a:r>
            <a:r>
              <a:rPr lang="ru-RU" dirty="0" smtClean="0"/>
              <a:t>наказаний за </a:t>
            </a:r>
            <a:r>
              <a:rPr lang="ru-RU" dirty="0" smtClean="0"/>
              <a:t>преступления.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</a:t>
            </a:r>
            <a:r>
              <a:rPr lang="ru-RU" b="1" dirty="0" err="1" smtClean="0">
                <a:solidFill>
                  <a:srgbClr val="FF0000"/>
                </a:solidFill>
              </a:rPr>
              <a:t>оматические</a:t>
            </a:r>
            <a:r>
              <a:rPr lang="ru-RU" b="1" dirty="0" smtClean="0">
                <a:solidFill>
                  <a:srgbClr val="FF0000"/>
                </a:solidFill>
              </a:rPr>
              <a:t>  проявления стресса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496944" cy="51845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b="1" dirty="0" smtClean="0"/>
              <a:t>Потребность организма в энергии обеспечивается: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На 1 вегетативном э</a:t>
            </a:r>
            <a:r>
              <a:rPr lang="ru-RU" sz="2800" b="1" dirty="0" smtClean="0"/>
              <a:t>тапе выбросом нор и адреналина из симпатических нервов -</a:t>
            </a:r>
          </a:p>
          <a:p>
            <a:pPr>
              <a:buNone/>
            </a:pPr>
            <a:r>
              <a:rPr lang="ru-RU" sz="2800" b="1" dirty="0" smtClean="0"/>
              <a:t>Ускорением пульса</a:t>
            </a:r>
          </a:p>
          <a:p>
            <a:pPr>
              <a:buNone/>
            </a:pPr>
            <a:r>
              <a:rPr lang="ru-RU" sz="2800" b="1" dirty="0" smtClean="0"/>
              <a:t>Подъемом артериального давления</a:t>
            </a:r>
          </a:p>
          <a:p>
            <a:pPr>
              <a:buNone/>
            </a:pPr>
            <a:r>
              <a:rPr lang="ru-RU" sz="2800" b="1" dirty="0" smtClean="0"/>
              <a:t>Расширением бронхов</a:t>
            </a:r>
          </a:p>
          <a:p>
            <a:pPr>
              <a:buNone/>
            </a:pPr>
            <a:r>
              <a:rPr lang="ru-RU" sz="2800" b="1" dirty="0" smtClean="0"/>
              <a:t>Повышением сахара в крови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На 2 этапе </a:t>
            </a:r>
            <a:r>
              <a:rPr lang="ru-RU" sz="2800" b="1" dirty="0" smtClean="0"/>
              <a:t>– активацией надпочечников –</a:t>
            </a:r>
          </a:p>
          <a:p>
            <a:pPr>
              <a:buNone/>
            </a:pPr>
            <a:r>
              <a:rPr lang="ru-RU" sz="2800" b="1" dirty="0" smtClean="0"/>
              <a:t>Выброс адреналина и субстратов окисления – жирных кислот, холестерина. </a:t>
            </a:r>
          </a:p>
          <a:p>
            <a:pPr>
              <a:buNone/>
            </a:pPr>
            <a:r>
              <a:rPr lang="ru-RU" sz="2800" b="1" dirty="0" smtClean="0"/>
              <a:t>Проявления те же – тахикардия, гипертония, гипергликемия, расширение зрачков</a:t>
            </a:r>
            <a:endParaRPr lang="ru-RU" sz="28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Этапность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коррекции стресса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8851" name="Picture 3" descr="ск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1412875"/>
            <a:ext cx="525780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2" name="Picture 4" descr="сканирование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2781300"/>
            <a:ext cx="1524000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3" name="Picture 5" descr="сканирование0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4422775"/>
            <a:ext cx="1828800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4" name="Line 6"/>
          <p:cNvSpPr>
            <a:spLocks noChangeShapeType="1"/>
          </p:cNvSpPr>
          <p:nvPr/>
        </p:nvSpPr>
        <p:spPr bwMode="auto">
          <a:xfrm>
            <a:off x="7019925" y="4797425"/>
            <a:ext cx="0" cy="1828800"/>
          </a:xfrm>
          <a:prstGeom prst="line">
            <a:avLst/>
          </a:prstGeom>
          <a:noFill/>
          <a:ln w="1524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55" name="Line 7"/>
          <p:cNvSpPr>
            <a:spLocks noChangeShapeType="1"/>
          </p:cNvSpPr>
          <p:nvPr/>
        </p:nvSpPr>
        <p:spPr bwMode="auto">
          <a:xfrm flipH="1">
            <a:off x="3873500" y="5859463"/>
            <a:ext cx="304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56" name="Oval 8"/>
          <p:cNvSpPr>
            <a:spLocks noChangeArrowheads="1"/>
          </p:cNvSpPr>
          <p:nvPr/>
        </p:nvSpPr>
        <p:spPr bwMode="auto">
          <a:xfrm>
            <a:off x="6227763" y="5734050"/>
            <a:ext cx="381000" cy="304800"/>
          </a:xfrm>
          <a:prstGeom prst="ellipse">
            <a:avLst/>
          </a:prstGeom>
          <a:solidFill>
            <a:srgbClr val="CC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57" name="Oval 9"/>
          <p:cNvSpPr>
            <a:spLocks noChangeArrowheads="1"/>
          </p:cNvSpPr>
          <p:nvPr/>
        </p:nvSpPr>
        <p:spPr bwMode="auto">
          <a:xfrm>
            <a:off x="5181600" y="3048000"/>
            <a:ext cx="304800" cy="3048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58" name="Text Box 10"/>
          <p:cNvSpPr txBox="1">
            <a:spLocks noChangeArrowheads="1"/>
          </p:cNvSpPr>
          <p:nvPr/>
        </p:nvSpPr>
        <p:spPr bwMode="auto">
          <a:xfrm>
            <a:off x="250825" y="27082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2</a:t>
            </a:r>
          </a:p>
        </p:txBody>
      </p:sp>
      <p:sp>
        <p:nvSpPr>
          <p:cNvPr id="78859" name="Text Box 11"/>
          <p:cNvSpPr txBox="1">
            <a:spLocks noChangeArrowheads="1"/>
          </p:cNvSpPr>
          <p:nvPr/>
        </p:nvSpPr>
        <p:spPr bwMode="auto">
          <a:xfrm>
            <a:off x="7740650" y="16287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3</a:t>
            </a:r>
          </a:p>
        </p:txBody>
      </p:sp>
      <p:sp>
        <p:nvSpPr>
          <p:cNvPr id="78860" name="Text Box 12"/>
          <p:cNvSpPr txBox="1">
            <a:spLocks noChangeArrowheads="1"/>
          </p:cNvSpPr>
          <p:nvPr/>
        </p:nvSpPr>
        <p:spPr bwMode="auto">
          <a:xfrm>
            <a:off x="6019800" y="20066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4</a:t>
            </a:r>
          </a:p>
        </p:txBody>
      </p:sp>
      <p:sp>
        <p:nvSpPr>
          <p:cNvPr id="78861" name="Text Box 13"/>
          <p:cNvSpPr txBox="1">
            <a:spLocks noChangeArrowheads="1"/>
          </p:cNvSpPr>
          <p:nvPr/>
        </p:nvSpPr>
        <p:spPr bwMode="auto">
          <a:xfrm>
            <a:off x="5148263" y="29241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78862" name="Text Box 14"/>
          <p:cNvSpPr txBox="1">
            <a:spLocks noChangeArrowheads="1"/>
          </p:cNvSpPr>
          <p:nvPr/>
        </p:nvSpPr>
        <p:spPr bwMode="auto">
          <a:xfrm>
            <a:off x="5791200" y="50292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7</a:t>
            </a:r>
          </a:p>
        </p:txBody>
      </p:sp>
      <p:sp>
        <p:nvSpPr>
          <p:cNvPr id="78863" name="Line 15"/>
          <p:cNvSpPr>
            <a:spLocks noChangeShapeType="1"/>
          </p:cNvSpPr>
          <p:nvPr/>
        </p:nvSpPr>
        <p:spPr bwMode="auto">
          <a:xfrm flipH="1">
            <a:off x="3733800" y="3352800"/>
            <a:ext cx="1371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64" name="Line 16"/>
          <p:cNvSpPr>
            <a:spLocks noChangeShapeType="1"/>
          </p:cNvSpPr>
          <p:nvPr/>
        </p:nvSpPr>
        <p:spPr bwMode="auto">
          <a:xfrm flipH="1">
            <a:off x="4419600" y="3352800"/>
            <a:ext cx="685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65" name="Line 17"/>
          <p:cNvSpPr>
            <a:spLocks noChangeShapeType="1"/>
          </p:cNvSpPr>
          <p:nvPr/>
        </p:nvSpPr>
        <p:spPr bwMode="auto">
          <a:xfrm flipH="1">
            <a:off x="5029200" y="33528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66" name="Text Box 18"/>
          <p:cNvSpPr txBox="1">
            <a:spLocks noChangeArrowheads="1"/>
          </p:cNvSpPr>
          <p:nvPr/>
        </p:nvSpPr>
        <p:spPr bwMode="auto">
          <a:xfrm>
            <a:off x="2555875" y="3500438"/>
            <a:ext cx="19224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6-гормоны</a:t>
            </a:r>
          </a:p>
        </p:txBody>
      </p:sp>
      <p:sp>
        <p:nvSpPr>
          <p:cNvPr id="78867" name="Text Box 19"/>
          <p:cNvSpPr txBox="1">
            <a:spLocks noChangeArrowheads="1"/>
          </p:cNvSpPr>
          <p:nvPr/>
        </p:nvSpPr>
        <p:spPr bwMode="auto">
          <a:xfrm>
            <a:off x="3851275" y="594995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8</a:t>
            </a:r>
          </a:p>
        </p:txBody>
      </p:sp>
      <p:sp>
        <p:nvSpPr>
          <p:cNvPr id="78868" name="Rectangle 20"/>
          <p:cNvSpPr>
            <a:spLocks noChangeArrowheads="1"/>
          </p:cNvSpPr>
          <p:nvPr/>
        </p:nvSpPr>
        <p:spPr bwMode="auto">
          <a:xfrm>
            <a:off x="4356100" y="4221163"/>
            <a:ext cx="304800" cy="228600"/>
          </a:xfrm>
          <a:prstGeom prst="rect">
            <a:avLst/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69" name="AutoShape 21"/>
          <p:cNvSpPr>
            <a:spLocks noChangeArrowheads="1"/>
          </p:cNvSpPr>
          <p:nvPr/>
        </p:nvSpPr>
        <p:spPr bwMode="auto">
          <a:xfrm>
            <a:off x="5029200" y="4114800"/>
            <a:ext cx="304800" cy="304800"/>
          </a:xfrm>
          <a:prstGeom prst="flowChartExtra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70" name="Text Box 22"/>
          <p:cNvSpPr txBox="1">
            <a:spLocks noChangeArrowheads="1"/>
          </p:cNvSpPr>
          <p:nvPr/>
        </p:nvSpPr>
        <p:spPr bwMode="auto">
          <a:xfrm>
            <a:off x="1476375" y="836613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1</a:t>
            </a:r>
          </a:p>
        </p:txBody>
      </p:sp>
      <p:pic>
        <p:nvPicPr>
          <p:cNvPr id="78871" name="Picture 23" descr="http://gogo.ru/preview?id=1838639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1143000"/>
            <a:ext cx="1692275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Эндокринные проявления стресса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АКТГ повышает синтез </a:t>
            </a:r>
            <a:r>
              <a:rPr lang="ru-RU" b="1" dirty="0" err="1" smtClean="0">
                <a:solidFill>
                  <a:srgbClr val="FF0000"/>
                </a:solidFill>
              </a:rPr>
              <a:t>глюкокортикостероидов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к</a:t>
            </a:r>
            <a:r>
              <a:rPr lang="ru-RU" dirty="0" smtClean="0">
                <a:solidFill>
                  <a:srgbClr val="FF0000"/>
                </a:solidFill>
              </a:rPr>
              <a:t>ортизола, </a:t>
            </a:r>
            <a:r>
              <a:rPr lang="ru-RU" dirty="0" err="1" smtClean="0">
                <a:solidFill>
                  <a:srgbClr val="FF0000"/>
                </a:solidFill>
              </a:rPr>
              <a:t>кортикостерона</a:t>
            </a:r>
            <a:r>
              <a:rPr lang="ru-RU" dirty="0" smtClean="0">
                <a:solidFill>
                  <a:srgbClr val="FF0000"/>
                </a:solidFill>
              </a:rPr>
              <a:t> (аналоги – </a:t>
            </a:r>
            <a:r>
              <a:rPr lang="ru-RU" dirty="0" err="1" smtClean="0">
                <a:solidFill>
                  <a:srgbClr val="FF0000"/>
                </a:solidFill>
              </a:rPr>
              <a:t>преднизолон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 err="1" smtClean="0">
                <a:solidFill>
                  <a:srgbClr val="FF0000"/>
                </a:solidFill>
              </a:rPr>
              <a:t>дексаметазон</a:t>
            </a:r>
            <a:r>
              <a:rPr lang="ru-RU" dirty="0" smtClean="0">
                <a:solidFill>
                  <a:srgbClr val="FF0000"/>
                </a:solidFill>
              </a:rPr>
              <a:t> и др.) вызывают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sz="3000" b="1" dirty="0" err="1" smtClean="0"/>
              <a:t>глюконеогенез</a:t>
            </a:r>
            <a:r>
              <a:rPr lang="ru-RU" sz="3000" b="1" dirty="0" smtClean="0"/>
              <a:t> – повышение образования глюкозы из белков  (диабет, иммунодефицит)</a:t>
            </a:r>
          </a:p>
          <a:p>
            <a:r>
              <a:rPr lang="ru-RU" sz="2800" b="1" dirty="0" smtClean="0"/>
              <a:t>Повышение уровня жирных кислот как субстратов окисления (атеросклероз)</a:t>
            </a:r>
          </a:p>
          <a:p>
            <a:r>
              <a:rPr lang="ru-RU" sz="2800" b="1" dirty="0" smtClean="0"/>
              <a:t>Торможение энергоемких процессов (язвы, задержка роста, иммунодефицит)</a:t>
            </a:r>
          </a:p>
          <a:p>
            <a:endParaRPr lang="ru-RU" b="1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686800" cy="115699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Продолжение - эффекты ГКС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Сенсибилизация рецепторов. </a:t>
            </a:r>
            <a:r>
              <a:rPr lang="ru-RU" b="1" dirty="0" smtClean="0"/>
              <a:t>Ускорение мышления и движений.  Следствия -</a:t>
            </a:r>
            <a:r>
              <a:rPr lang="ru-RU" b="1" dirty="0" err="1" smtClean="0"/>
              <a:t>Гиперстимуляция</a:t>
            </a:r>
            <a:r>
              <a:rPr lang="ru-RU" b="1" dirty="0" smtClean="0"/>
              <a:t>. </a:t>
            </a:r>
            <a:r>
              <a:rPr lang="ru-RU" b="1" dirty="0" smtClean="0"/>
              <a:t>Припадки. Психоз</a:t>
            </a:r>
            <a:endParaRPr lang="ru-RU" b="1" dirty="0" smtClean="0"/>
          </a:p>
          <a:p>
            <a:r>
              <a:rPr lang="ru-RU" b="1" dirty="0" smtClean="0"/>
              <a:t>Защита клеток, мембран, Повышение устойчивости к токсинам </a:t>
            </a:r>
            <a:r>
              <a:rPr lang="ru-RU" b="1" dirty="0" smtClean="0"/>
              <a:t>и аллергенам</a:t>
            </a:r>
            <a:endParaRPr lang="ru-RU" b="1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Альдостерон </a:t>
            </a:r>
            <a:r>
              <a:rPr lang="ru-RU" b="1" dirty="0" smtClean="0"/>
              <a:t>для увеличения объема кровотока задерживает натрий и воду, в обмен на калий и кальций (</a:t>
            </a:r>
            <a:r>
              <a:rPr lang="ru-RU" b="1" dirty="0" err="1" smtClean="0"/>
              <a:t>остеопороз</a:t>
            </a:r>
            <a:r>
              <a:rPr lang="ru-RU" b="1" dirty="0" smtClean="0"/>
              <a:t>, переломы костей, потеря зубов, камни в почках)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Гормональное звено </a:t>
            </a:r>
            <a:r>
              <a:rPr lang="ru-RU" b="1" dirty="0" err="1" smtClean="0">
                <a:solidFill>
                  <a:srgbClr val="FF0000"/>
                </a:solidFill>
              </a:rPr>
              <a:t>адаптапции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929411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СТГ соматотропный гормон гипофиза</a:t>
            </a:r>
          </a:p>
          <a:p>
            <a:r>
              <a:rPr lang="ru-RU" b="1" dirty="0" smtClean="0"/>
              <a:t>способствует </a:t>
            </a:r>
            <a:r>
              <a:rPr lang="ru-RU" b="1" dirty="0" err="1" smtClean="0"/>
              <a:t>энергообразованию</a:t>
            </a:r>
            <a:r>
              <a:rPr lang="ru-RU" b="1" dirty="0" smtClean="0"/>
              <a:t> через повышение уровня глюкозы и жирных кислот</a:t>
            </a:r>
          </a:p>
          <a:p>
            <a:r>
              <a:rPr lang="ru-RU" b="1" dirty="0" smtClean="0"/>
              <a:t>Способствует синтезу белков ферментных и структурных, структурной перестройке тканей, увеличению массы и мощности работающих органов, заживлению язв, </a:t>
            </a:r>
            <a:r>
              <a:rPr lang="ru-RU" b="1" dirty="0" smtClean="0"/>
              <a:t>переломов, восстановлению иммунитета</a:t>
            </a:r>
            <a:endParaRPr lang="ru-RU" b="1" dirty="0" smtClean="0"/>
          </a:p>
          <a:p>
            <a:r>
              <a:rPr lang="ru-RU" b="1" dirty="0" smtClean="0"/>
              <a:t>Формируется </a:t>
            </a:r>
            <a:r>
              <a:rPr lang="ru-RU" b="1" dirty="0" err="1" smtClean="0"/>
              <a:t>резистентность</a:t>
            </a:r>
            <a:r>
              <a:rPr lang="ru-RU" b="1" dirty="0" smtClean="0"/>
              <a:t>, устойчивость, выносливость к </a:t>
            </a:r>
            <a:r>
              <a:rPr lang="ru-RU" b="1" dirty="0" smtClean="0"/>
              <a:t>стрессу. Достигается адаптация</a:t>
            </a:r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99412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Гормональное звено адаптации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485740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ТТГ – </a:t>
            </a:r>
            <a:r>
              <a:rPr lang="ru-RU" b="1" dirty="0" err="1" smtClean="0">
                <a:solidFill>
                  <a:srgbClr val="FF0000"/>
                </a:solidFill>
              </a:rPr>
              <a:t>тиреотропный</a:t>
            </a:r>
            <a:r>
              <a:rPr lang="ru-RU" b="1" dirty="0" smtClean="0">
                <a:solidFill>
                  <a:srgbClr val="FF0000"/>
                </a:solidFill>
              </a:rPr>
              <a:t> гормон гипофиза </a:t>
            </a:r>
            <a:r>
              <a:rPr lang="ru-RU" b="1" dirty="0" smtClean="0"/>
              <a:t>стимулирует синтез гормонов </a:t>
            </a:r>
            <a:r>
              <a:rPr lang="ru-RU" b="1" dirty="0" smtClean="0">
                <a:solidFill>
                  <a:srgbClr val="FF0000"/>
                </a:solidFill>
              </a:rPr>
              <a:t>щитовидной железы </a:t>
            </a:r>
            <a:r>
              <a:rPr lang="ru-RU" b="1" dirty="0" smtClean="0"/>
              <a:t>– тироксина и </a:t>
            </a:r>
            <a:r>
              <a:rPr lang="ru-RU" b="1" dirty="0" err="1" smtClean="0"/>
              <a:t>трийодтиронина</a:t>
            </a:r>
            <a:r>
              <a:rPr lang="ru-RU" b="1" dirty="0" smtClean="0"/>
              <a:t>, которые  усиливают процессы </a:t>
            </a:r>
            <a:r>
              <a:rPr lang="ru-RU" b="1" dirty="0" err="1" smtClean="0"/>
              <a:t>энергообразования</a:t>
            </a:r>
            <a:r>
              <a:rPr lang="ru-RU" b="1" dirty="0" smtClean="0"/>
              <a:t>, ускорения обмена веществ и кровотока, стимулируют ЦНС</a:t>
            </a:r>
          </a:p>
          <a:p>
            <a:r>
              <a:rPr lang="ru-RU" b="1" dirty="0" smtClean="0"/>
              <a:t>В малых дозах </a:t>
            </a:r>
            <a:r>
              <a:rPr lang="ru-RU" b="1" dirty="0" err="1" smtClean="0"/>
              <a:t>оказ</a:t>
            </a:r>
            <a:r>
              <a:rPr lang="ru-RU" b="1" dirty="0" smtClean="0"/>
              <a:t>.</a:t>
            </a:r>
            <a:r>
              <a:rPr lang="en-US" b="1" dirty="0" smtClean="0"/>
              <a:t> </a:t>
            </a:r>
            <a:r>
              <a:rPr lang="ru-RU" b="1" dirty="0" smtClean="0"/>
              <a:t>анаболическое действие </a:t>
            </a:r>
          </a:p>
          <a:p>
            <a:r>
              <a:rPr lang="ru-RU" b="1" dirty="0" smtClean="0"/>
              <a:t>В средних активизируют обмен белков, жиров и углеводов, усиливают окислительные процессы. Повышают запрос в кислороде – пульс и </a:t>
            </a:r>
            <a:r>
              <a:rPr lang="ru-RU" b="1" dirty="0" err="1" smtClean="0"/>
              <a:t>артер</a:t>
            </a:r>
            <a:r>
              <a:rPr lang="ru-RU" b="1" dirty="0" smtClean="0"/>
              <a:t>. давление. </a:t>
            </a:r>
          </a:p>
          <a:p>
            <a:r>
              <a:rPr lang="ru-RU" b="1" dirty="0" err="1" smtClean="0"/>
              <a:t>Гиперстимуляция</a:t>
            </a:r>
            <a:r>
              <a:rPr lang="ru-RU" b="1" dirty="0" smtClean="0"/>
              <a:t>, </a:t>
            </a:r>
            <a:r>
              <a:rPr lang="ru-RU" b="1" dirty="0" smtClean="0"/>
              <a:t>возбудимость, </a:t>
            </a:r>
            <a:r>
              <a:rPr lang="ru-RU" b="1" dirty="0" err="1" smtClean="0"/>
              <a:t>гипетермия</a:t>
            </a:r>
            <a:r>
              <a:rPr lang="ru-RU" b="1" dirty="0" smtClean="0"/>
              <a:t>, потливость,  </a:t>
            </a:r>
            <a:r>
              <a:rPr lang="ru-RU" b="1" dirty="0" smtClean="0"/>
              <a:t>и истощаемость</a:t>
            </a:r>
            <a:endParaRPr lang="en-US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Болезни вытекающие из стресса, как «продолжение»адаптации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Гипертония, диабет, атеросклероз, язва 12 п.к., бронхиальная астма, </a:t>
            </a:r>
            <a:r>
              <a:rPr lang="ru-RU" b="1" dirty="0" err="1" smtClean="0"/>
              <a:t>остеопороз</a:t>
            </a:r>
            <a:r>
              <a:rPr lang="ru-RU" b="1" dirty="0" smtClean="0"/>
              <a:t>, </a:t>
            </a:r>
            <a:r>
              <a:rPr lang="ru-RU" b="1" dirty="0" smtClean="0"/>
              <a:t>ломкость костей, разрывы связок, </a:t>
            </a:r>
            <a:r>
              <a:rPr lang="ru-RU" b="1" dirty="0" smtClean="0"/>
              <a:t>камни </a:t>
            </a:r>
            <a:r>
              <a:rPr lang="ru-RU" b="1" dirty="0" smtClean="0"/>
              <a:t>в почках, обострение инфекций, в т.ч. герпеса, туберкулеза, грибков, провокация припадков и психозов, депрессии.</a:t>
            </a:r>
          </a:p>
          <a:p>
            <a:r>
              <a:rPr lang="ru-RU" b="1" dirty="0" smtClean="0"/>
              <a:t>Хронический стресс – онкология</a:t>
            </a:r>
          </a:p>
          <a:p>
            <a:r>
              <a:rPr lang="ru-RU" b="1" dirty="0" err="1" smtClean="0"/>
              <a:t>Психоорганический</a:t>
            </a:r>
            <a:r>
              <a:rPr lang="ru-RU" b="1" dirty="0" smtClean="0"/>
              <a:t> синдром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12289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Фармакологическая поддержка при стрессе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504056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Кроме транквилизаторов, </a:t>
            </a:r>
            <a:r>
              <a:rPr lang="ru-RU" b="1" dirty="0" err="1" smtClean="0"/>
              <a:t>адреноблокаторов</a:t>
            </a:r>
            <a:r>
              <a:rPr lang="ru-RU" b="1" dirty="0" smtClean="0"/>
              <a:t> и нейролептиков</a:t>
            </a:r>
          </a:p>
          <a:p>
            <a:r>
              <a:rPr lang="ru-RU" b="1" dirty="0" err="1" smtClean="0"/>
              <a:t>Адаптогены</a:t>
            </a:r>
            <a:r>
              <a:rPr lang="ru-RU" b="1" dirty="0" smtClean="0"/>
              <a:t> – </a:t>
            </a:r>
            <a:r>
              <a:rPr lang="ru-RU" b="1" dirty="0" err="1" smtClean="0"/>
              <a:t>жень-шень</a:t>
            </a:r>
            <a:r>
              <a:rPr lang="ru-RU" b="1" dirty="0" smtClean="0"/>
              <a:t>, элеутерококк, лимонник, </a:t>
            </a:r>
            <a:r>
              <a:rPr lang="ru-RU" b="1" dirty="0" err="1" smtClean="0"/>
              <a:t>родиола</a:t>
            </a:r>
            <a:r>
              <a:rPr lang="ru-RU" b="1" dirty="0" smtClean="0"/>
              <a:t>, пантокрин и др.</a:t>
            </a:r>
          </a:p>
          <a:p>
            <a:r>
              <a:rPr lang="ru-RU" b="1" dirty="0" smtClean="0"/>
              <a:t>Витамины комплексы: </a:t>
            </a:r>
            <a:r>
              <a:rPr lang="ru-RU" b="1" dirty="0" err="1" smtClean="0"/>
              <a:t>цитофлавин</a:t>
            </a:r>
            <a:r>
              <a:rPr lang="ru-RU" b="1" dirty="0" smtClean="0"/>
              <a:t>, </a:t>
            </a:r>
            <a:r>
              <a:rPr lang="ru-RU" b="1" dirty="0" err="1" smtClean="0"/>
              <a:t>супрадин</a:t>
            </a:r>
            <a:r>
              <a:rPr lang="ru-RU" b="1" dirty="0" smtClean="0"/>
              <a:t>, С</a:t>
            </a:r>
          </a:p>
          <a:p>
            <a:r>
              <a:rPr lang="ru-RU" b="1" dirty="0" err="1" smtClean="0"/>
              <a:t>Ноотропы</a:t>
            </a:r>
            <a:r>
              <a:rPr lang="ru-RU" b="1" dirty="0" smtClean="0"/>
              <a:t> – </a:t>
            </a:r>
            <a:r>
              <a:rPr lang="ru-RU" b="1" dirty="0" err="1" smtClean="0"/>
              <a:t>пантогам</a:t>
            </a:r>
            <a:r>
              <a:rPr lang="ru-RU" b="1" dirty="0" smtClean="0"/>
              <a:t>, </a:t>
            </a:r>
            <a:r>
              <a:rPr lang="ru-RU" b="1" dirty="0" err="1" smtClean="0"/>
              <a:t>пикамилон</a:t>
            </a:r>
            <a:r>
              <a:rPr lang="ru-RU" b="1" dirty="0" smtClean="0"/>
              <a:t>, </a:t>
            </a:r>
            <a:r>
              <a:rPr lang="ru-RU" b="1" dirty="0" err="1" smtClean="0"/>
              <a:t>фенибут</a:t>
            </a:r>
            <a:r>
              <a:rPr lang="ru-RU" b="1" dirty="0" smtClean="0"/>
              <a:t>, </a:t>
            </a:r>
            <a:r>
              <a:rPr lang="ru-RU" b="1" dirty="0" err="1" smtClean="0"/>
              <a:t>цераксон</a:t>
            </a:r>
            <a:r>
              <a:rPr lang="ru-RU" b="1" dirty="0" smtClean="0"/>
              <a:t>, </a:t>
            </a:r>
            <a:r>
              <a:rPr lang="ru-RU" b="1" dirty="0" err="1" smtClean="0"/>
              <a:t>анвифен</a:t>
            </a:r>
            <a:r>
              <a:rPr lang="ru-RU" b="1" dirty="0" smtClean="0"/>
              <a:t>, </a:t>
            </a:r>
            <a:r>
              <a:rPr lang="ru-RU" b="1" dirty="0" err="1" smtClean="0"/>
              <a:t>фенотропил</a:t>
            </a:r>
            <a:r>
              <a:rPr lang="ru-RU" b="1" dirty="0" smtClean="0"/>
              <a:t>, </a:t>
            </a:r>
          </a:p>
          <a:p>
            <a:r>
              <a:rPr lang="ru-RU" b="1" dirty="0" err="1" smtClean="0"/>
              <a:t>Мексидол</a:t>
            </a:r>
            <a:r>
              <a:rPr lang="ru-RU" b="1" dirty="0" smtClean="0"/>
              <a:t> , </a:t>
            </a:r>
            <a:r>
              <a:rPr lang="ru-RU" b="1" dirty="0" err="1" smtClean="0"/>
              <a:t>милдронат</a:t>
            </a:r>
            <a:r>
              <a:rPr lang="ru-RU" b="1" dirty="0" smtClean="0"/>
              <a:t>, </a:t>
            </a:r>
            <a:r>
              <a:rPr lang="ru-RU" b="1" dirty="0" err="1" smtClean="0"/>
              <a:t>янтавит</a:t>
            </a:r>
            <a:r>
              <a:rPr lang="ru-RU" b="1" dirty="0" smtClean="0"/>
              <a:t>, </a:t>
            </a:r>
            <a:r>
              <a:rPr lang="ru-RU" b="1" dirty="0" err="1" smtClean="0"/>
              <a:t>кудесан</a:t>
            </a:r>
            <a:endParaRPr lang="ru-RU" b="1" dirty="0" smtClean="0"/>
          </a:p>
          <a:p>
            <a:r>
              <a:rPr lang="ru-RU" b="1" dirty="0" err="1" smtClean="0"/>
              <a:t>БАДы</a:t>
            </a:r>
            <a:r>
              <a:rPr lang="ru-RU" b="1" dirty="0" smtClean="0"/>
              <a:t>, продукты пчеловодства</a:t>
            </a:r>
          </a:p>
          <a:p>
            <a:r>
              <a:rPr lang="ru-RU" b="1" dirty="0" smtClean="0"/>
              <a:t>Калий, магний, (</a:t>
            </a:r>
            <a:r>
              <a:rPr lang="ru-RU" b="1" dirty="0" err="1" smtClean="0"/>
              <a:t>панагин</a:t>
            </a:r>
            <a:r>
              <a:rPr lang="ru-RU" b="1" dirty="0" smtClean="0"/>
              <a:t>), кальций</a:t>
            </a:r>
          </a:p>
          <a:p>
            <a:r>
              <a:rPr lang="ru-RU" b="1" dirty="0" smtClean="0"/>
              <a:t>Питание – белок, углеводы, сухофрукты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10801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Чем заканчиваются стрессы?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1.Посттравматическое стрессовое расстройство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Отставленная и затяжная реакция на стресс особо тяжелый и длительный (стихийные бедствия, война, свидетельство смерти близких, плен, пытки, потрясения, разрушение структуры личности, контрасты  счастья-горя</a:t>
            </a:r>
          </a:p>
          <a:p>
            <a:r>
              <a:rPr lang="ru-RU" dirty="0" smtClean="0"/>
              <a:t>Сроки формирования дни недели, до 6 мес.</a:t>
            </a:r>
          </a:p>
          <a:p>
            <a:r>
              <a:rPr lang="ru-RU" dirty="0" smtClean="0"/>
              <a:t>Длительность – годы-десятилетия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07288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Проявления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П</a:t>
            </a:r>
            <a:r>
              <a:rPr lang="en-US" b="1" dirty="0" smtClean="0">
                <a:solidFill>
                  <a:srgbClr val="FF0000"/>
                </a:solidFill>
              </a:rPr>
              <a:t>TCP </a:t>
            </a:r>
            <a:r>
              <a:rPr lang="ru-RU" b="1" dirty="0" smtClean="0">
                <a:solidFill>
                  <a:srgbClr val="FF0000"/>
                </a:solidFill>
              </a:rPr>
              <a:t>у победителей и побежденных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472608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/>
              <a:t> навязчивые повторы переживаний в воспоминаниях и сновидениях; стабильных ассоциациях; </a:t>
            </a:r>
            <a:endParaRPr lang="en-US" sz="2800" b="1" dirty="0" smtClean="0"/>
          </a:p>
          <a:p>
            <a:r>
              <a:rPr lang="ru-RU" sz="2800" b="1" dirty="0" err="1" smtClean="0"/>
              <a:t>гиперакузия</a:t>
            </a:r>
            <a:r>
              <a:rPr lang="ru-RU" sz="2800" b="1" dirty="0" smtClean="0"/>
              <a:t>;  салют</a:t>
            </a:r>
            <a:endParaRPr lang="en-US" sz="2800" b="1" dirty="0" smtClean="0"/>
          </a:p>
          <a:p>
            <a:r>
              <a:rPr lang="ru-RU" sz="2800" b="1" dirty="0" smtClean="0"/>
              <a:t>тревожность, бессонница,</a:t>
            </a:r>
            <a:r>
              <a:rPr lang="en-US" sz="2800" b="1" dirty="0" smtClean="0"/>
              <a:t> </a:t>
            </a:r>
          </a:p>
          <a:p>
            <a:r>
              <a:rPr lang="ru-RU" sz="2800" b="1" dirty="0" smtClean="0"/>
              <a:t> подозрительность, оппозиционность, негативизм, апатия, пессимизм, разочарование, отчуждение в семье и коллективе</a:t>
            </a:r>
          </a:p>
          <a:p>
            <a:r>
              <a:rPr lang="ru-RU" sz="2800" b="1" dirty="0" smtClean="0"/>
              <a:t>депрессия, чувство вины перед погибшими</a:t>
            </a:r>
            <a:endParaRPr lang="en-US" sz="2800" b="1" dirty="0" smtClean="0"/>
          </a:p>
          <a:p>
            <a:r>
              <a:rPr lang="ru-RU" sz="2800" b="1" dirty="0" smtClean="0"/>
              <a:t> агрессивность, нетерпимость, истощаемость, снижение продуктивности в учебе и работе</a:t>
            </a:r>
          </a:p>
          <a:p>
            <a:r>
              <a:rPr lang="ru-RU" sz="2800" b="1" dirty="0" smtClean="0"/>
              <a:t> алкоголизация, ПАВ.  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07532" y="3244334"/>
            <a:ext cx="328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07532" y="3244334"/>
            <a:ext cx="328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06613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Условия нормальной жизни людей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25658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Возможность планировать свою жизнь и  действия, </a:t>
            </a:r>
            <a:r>
              <a:rPr lang="ru-RU" dirty="0" smtClean="0"/>
              <a:t>сохранять и накапливать деньги, </a:t>
            </a:r>
            <a:r>
              <a:rPr lang="ru-RU" dirty="0" smtClean="0"/>
              <a:t>собственность, получить </a:t>
            </a:r>
            <a:r>
              <a:rPr lang="ru-RU" dirty="0" smtClean="0"/>
              <a:t>образование, найти работу, жилье </a:t>
            </a:r>
          </a:p>
          <a:p>
            <a:r>
              <a:rPr lang="ru-RU" b="1" dirty="0" smtClean="0"/>
              <a:t>Стабильность </a:t>
            </a:r>
            <a:r>
              <a:rPr lang="ru-RU" dirty="0" smtClean="0"/>
              <a:t>политическая, идеологическая, экономическая</a:t>
            </a:r>
            <a:r>
              <a:rPr lang="ru-RU" b="1" dirty="0" smtClean="0"/>
              <a:t>, </a:t>
            </a:r>
            <a:r>
              <a:rPr lang="ru-RU" dirty="0" smtClean="0"/>
              <a:t>ценовая</a:t>
            </a:r>
            <a:r>
              <a:rPr lang="ru-RU" b="1" dirty="0" smtClean="0"/>
              <a:t>, </a:t>
            </a:r>
            <a:r>
              <a:rPr lang="ru-RU" dirty="0" smtClean="0"/>
              <a:t>финансовая, продуктовая, социальная, административная, хозяйственная, ЖКХ, семейная, </a:t>
            </a:r>
            <a:r>
              <a:rPr lang="ru-RU" dirty="0" smtClean="0"/>
              <a:t>бытовая, климатическая, психологическая, физическая, физиологическая – режим сна, питания, работы, отдыха  </a:t>
            </a:r>
            <a:r>
              <a:rPr lang="ru-RU" dirty="0" smtClean="0"/>
              <a:t>и др</a:t>
            </a:r>
            <a:r>
              <a:rPr lang="ru-RU" dirty="0" smtClean="0"/>
              <a:t>. </a:t>
            </a:r>
            <a:r>
              <a:rPr lang="ru-RU" b="1" dirty="0" smtClean="0">
                <a:solidFill>
                  <a:srgbClr val="FF0000"/>
                </a:solidFill>
              </a:rPr>
              <a:t>Обеспечивается</a:t>
            </a:r>
            <a:r>
              <a:rPr lang="ru-RU" dirty="0" smtClean="0">
                <a:solidFill>
                  <a:srgbClr val="FF0000"/>
                </a:solidFill>
              </a:rPr>
              <a:t> с</a:t>
            </a:r>
            <a:r>
              <a:rPr lang="ru-RU" b="1" dirty="0" smtClean="0">
                <a:solidFill>
                  <a:srgbClr val="FF0000"/>
                </a:solidFill>
              </a:rPr>
              <a:t>облюдением властями и гражданами своих обязательств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Людей </a:t>
            </a:r>
            <a:r>
              <a:rPr lang="ru-RU" b="1" dirty="0" smtClean="0">
                <a:solidFill>
                  <a:srgbClr val="FF0000"/>
                </a:solidFill>
              </a:rPr>
              <a:t>воспитывают и учат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для того, чтобы сформировать </a:t>
            </a:r>
            <a:r>
              <a:rPr lang="ru-RU" b="1" dirty="0" smtClean="0"/>
              <a:t>у них конструктивные представления о жизни и поведении в типичных ситуациях.</a:t>
            </a:r>
          </a:p>
          <a:p>
            <a:r>
              <a:rPr lang="ru-RU" b="1" dirty="0" smtClean="0"/>
              <a:t>Эти знания и навыки хранятся в памяти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2 </a:t>
            </a:r>
            <a:r>
              <a:rPr lang="ru-RU" b="1" dirty="0" smtClean="0">
                <a:solidFill>
                  <a:srgbClr val="FF0000"/>
                </a:solidFill>
              </a:rPr>
              <a:t>Расстройство адаптации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8820472" cy="511256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Травмирующие воздействия социальные – отсутствие жилья, денег, работы, семьи – у студентов, выпускников школ и ВУЗов, новобранцев, уволенных на пенсию</a:t>
            </a:r>
            <a:r>
              <a:rPr lang="ru-RU" sz="2800" b="1" dirty="0" smtClean="0">
                <a:solidFill>
                  <a:srgbClr val="FF0000"/>
                </a:solidFill>
              </a:rPr>
              <a:t>, мигрантов, беженцев</a:t>
            </a:r>
            <a:r>
              <a:rPr lang="ru-RU" sz="2800" b="1" dirty="0" smtClean="0"/>
              <a:t>, погорельцев, после наводнения… </a:t>
            </a:r>
          </a:p>
          <a:p>
            <a:r>
              <a:rPr lang="ru-RU" sz="2800" b="1" dirty="0" smtClean="0"/>
              <a:t>Сроки формирования от 1месяца до  2 лет</a:t>
            </a:r>
          </a:p>
          <a:p>
            <a:r>
              <a:rPr lang="ru-RU" sz="2800" b="1" dirty="0" smtClean="0"/>
              <a:t>Проявления – астения, тревога, страхи, депрессия, неуверенность, несостоятельность, склонность к драматизации, непродуктивность, регресс у детей, </a:t>
            </a:r>
            <a:r>
              <a:rPr lang="ru-RU" sz="2800" b="1" dirty="0" err="1" smtClean="0"/>
              <a:t>психопатизация</a:t>
            </a:r>
            <a:r>
              <a:rPr lang="ru-RU" sz="2800" b="1" dirty="0" smtClean="0"/>
              <a:t> у подростков, </a:t>
            </a:r>
            <a:r>
              <a:rPr lang="ru-RU" sz="2800" b="1" dirty="0" err="1" smtClean="0"/>
              <a:t>психосоматика</a:t>
            </a:r>
            <a:r>
              <a:rPr lang="ru-RU" sz="2800" b="1" dirty="0" smtClean="0"/>
              <a:t> у взрослых</a:t>
            </a:r>
            <a:endParaRPr lang="ru-RU" sz="28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74638"/>
            <a:ext cx="8219256" cy="92211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3. Органическое расстройство личности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752"/>
            <a:ext cx="9144000" cy="5328592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90000"/>
              </a:lnSpc>
              <a:buNone/>
            </a:pPr>
            <a:r>
              <a:rPr lang="ru-RU" sz="3600" b="1" dirty="0" smtClean="0"/>
              <a:t>    </a:t>
            </a:r>
            <a:r>
              <a:rPr lang="ru-RU" sz="3600" b="1" dirty="0" err="1" smtClean="0"/>
              <a:t>Психоорганический</a:t>
            </a:r>
            <a:r>
              <a:rPr lang="ru-RU" sz="3600" b="1" dirty="0" smtClean="0"/>
              <a:t> </a:t>
            </a:r>
            <a:r>
              <a:rPr lang="ru-RU" sz="3600" b="1" dirty="0" smtClean="0"/>
              <a:t>синдром</a:t>
            </a:r>
            <a:br>
              <a:rPr lang="ru-RU" sz="3600" b="1" dirty="0" smtClean="0"/>
            </a:br>
            <a:r>
              <a:rPr lang="ru-RU" sz="2400" dirty="0" smtClean="0"/>
              <a:t>(Триада Вальтер-Бюеля,1951</a:t>
            </a:r>
            <a:endParaRPr lang="ru-RU" sz="2400" dirty="0" smtClean="0"/>
          </a:p>
          <a:p>
            <a:pPr marL="609600" indent="-609600">
              <a:lnSpc>
                <a:spcPct val="90000"/>
              </a:lnSpc>
            </a:pPr>
            <a:r>
              <a:rPr lang="ru-RU" sz="3600" b="1" dirty="0" smtClean="0"/>
              <a:t>Интеллектуальное снижение – </a:t>
            </a:r>
            <a:r>
              <a:rPr lang="ru-RU" dirty="0" smtClean="0"/>
              <a:t>ослабление памяти, внимания, замедление мышления, обстоятельность, вязкость, ригидность, упрощение, примитивность суждений, снижение продуктивности, деградация профессиональная, социальная, личностная</a:t>
            </a:r>
            <a:endParaRPr lang="ru-RU" dirty="0" smtClean="0"/>
          </a:p>
          <a:p>
            <a:pPr marL="609600" indent="-609600">
              <a:lnSpc>
                <a:spcPct val="90000"/>
              </a:lnSpc>
            </a:pPr>
            <a:r>
              <a:rPr lang="ru-RU" sz="3600" b="1" dirty="0" smtClean="0"/>
              <a:t>Недержание аффекта </a:t>
            </a:r>
            <a:r>
              <a:rPr lang="ru-RU" sz="3600" b="1" dirty="0" smtClean="0"/>
              <a:t> - </a:t>
            </a:r>
            <a:r>
              <a:rPr lang="ru-RU" sz="3500" dirty="0" smtClean="0"/>
              <a:t>эмоциональная</a:t>
            </a:r>
            <a:r>
              <a:rPr lang="ru-RU" sz="3500" b="1" dirty="0" smtClean="0"/>
              <a:t> </a:t>
            </a:r>
            <a:r>
              <a:rPr lang="ru-RU" sz="3500" dirty="0" smtClean="0"/>
              <a:t>возбудимость, снижение контроля над эмоциями, агрессивность, грубость, ярость, бестактность, слабодушие</a:t>
            </a:r>
            <a:endParaRPr lang="ru-RU" sz="3500" dirty="0" smtClean="0"/>
          </a:p>
          <a:p>
            <a:pPr marL="609600" indent="-609600">
              <a:lnSpc>
                <a:spcPct val="90000"/>
              </a:lnSpc>
            </a:pPr>
            <a:r>
              <a:rPr lang="ru-RU" sz="3600" b="1" dirty="0" err="1" smtClean="0"/>
              <a:t>Мнестические</a:t>
            </a:r>
            <a:r>
              <a:rPr lang="ru-RU" sz="3600" b="1" dirty="0" smtClean="0"/>
              <a:t> </a:t>
            </a:r>
            <a:r>
              <a:rPr lang="ru-RU" sz="3600" b="1" dirty="0" smtClean="0"/>
              <a:t>нарушения – </a:t>
            </a:r>
            <a:r>
              <a:rPr lang="ru-RU" sz="3600" dirty="0" err="1" smtClean="0"/>
              <a:t>нарушения</a:t>
            </a:r>
            <a:r>
              <a:rPr lang="ru-RU" sz="3600" dirty="0" smtClean="0"/>
              <a:t> памяти, ориентировки</a:t>
            </a:r>
            <a:endParaRPr lang="ru-RU" sz="3600" dirty="0" smtClean="0"/>
          </a:p>
          <a:p>
            <a:pPr marL="609600" indent="-609600" algn="ctr">
              <a:lnSpc>
                <a:spcPct val="90000"/>
              </a:lnSpc>
              <a:buFontTx/>
              <a:buNone/>
            </a:pPr>
            <a:endParaRPr lang="ru-RU" sz="3600" b="1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ru-RU" sz="2400" b="1" dirty="0" smtClean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7524328" y="5661248"/>
            <a:ext cx="1162472" cy="464915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3. Продолжение </a:t>
            </a:r>
            <a:r>
              <a:rPr lang="ru-RU" sz="3100" b="1" dirty="0" smtClean="0">
                <a:solidFill>
                  <a:srgbClr val="FF0000"/>
                </a:solidFill>
              </a:rPr>
              <a:t>Органическое расстройство личности</a:t>
            </a:r>
            <a:endParaRPr lang="ru-RU" sz="31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1340768"/>
            <a:ext cx="8435280" cy="5184576"/>
          </a:xfrm>
        </p:spPr>
        <p:txBody>
          <a:bodyPr/>
          <a:lstStyle/>
          <a:p>
            <a:r>
              <a:rPr lang="ru-RU" b="1" dirty="0" smtClean="0"/>
              <a:t>Головные боли, </a:t>
            </a:r>
          </a:p>
          <a:p>
            <a:r>
              <a:rPr lang="ru-RU" b="1" dirty="0" err="1" smtClean="0"/>
              <a:t>Метеочувствительность</a:t>
            </a:r>
            <a:endParaRPr lang="ru-RU" b="1" dirty="0" smtClean="0"/>
          </a:p>
          <a:p>
            <a:r>
              <a:rPr lang="ru-RU" b="1" dirty="0" smtClean="0"/>
              <a:t>Нарушения координации движений, головокружения</a:t>
            </a:r>
          </a:p>
          <a:p>
            <a:r>
              <a:rPr lang="ru-RU" b="1" dirty="0" smtClean="0"/>
              <a:t>Снижение переносимости жары, духоты, транспорта, бани</a:t>
            </a:r>
          </a:p>
          <a:p>
            <a:r>
              <a:rPr lang="ru-RU" b="1" dirty="0" smtClean="0"/>
              <a:t>Нестабильность АД, пульса, температуры</a:t>
            </a:r>
          </a:p>
          <a:p>
            <a:r>
              <a:rPr lang="ru-RU" b="1" dirty="0" smtClean="0"/>
              <a:t>Приступы  дисфорий и судорог</a:t>
            </a:r>
          </a:p>
          <a:p>
            <a:r>
              <a:rPr lang="ru-RU" b="1" dirty="0" smtClean="0"/>
              <a:t>Слабоумие.  </a:t>
            </a:r>
            <a:r>
              <a:rPr lang="ru-RU" b="1" dirty="0" err="1" smtClean="0"/>
              <a:t>Инвалидизация</a:t>
            </a:r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Терапия при </a:t>
            </a:r>
            <a:r>
              <a:rPr lang="ru-RU" sz="3600" b="1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психоорганическом</a:t>
            </a:r>
            <a:r>
              <a:rPr lang="ru-RU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синдроме</a:t>
            </a:r>
          </a:p>
        </p:txBody>
      </p:sp>
      <p:sp>
        <p:nvSpPr>
          <p:cNvPr id="29699" name="Содержимое 4"/>
          <p:cNvSpPr>
            <a:spLocks noGrp="1"/>
          </p:cNvSpPr>
          <p:nvPr>
            <p:ph idx="1"/>
          </p:nvPr>
        </p:nvSpPr>
        <p:spPr>
          <a:xfrm>
            <a:off x="323528" y="1340768"/>
            <a:ext cx="8820472" cy="5256584"/>
          </a:xfrm>
        </p:spPr>
        <p:txBody>
          <a:bodyPr/>
          <a:lstStyle/>
          <a:p>
            <a:r>
              <a:rPr lang="ru-RU" sz="2400" b="1" dirty="0" err="1" smtClean="0"/>
              <a:t>Ноотропы</a:t>
            </a:r>
            <a:r>
              <a:rPr lang="ru-RU" sz="2400" b="1" dirty="0" smtClean="0"/>
              <a:t> – </a:t>
            </a:r>
            <a:r>
              <a:rPr lang="ru-RU" sz="2400" b="1" dirty="0" err="1" smtClean="0"/>
              <a:t>пирацетам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пантогам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пикамилон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омарон</a:t>
            </a:r>
            <a:r>
              <a:rPr lang="ru-RU" sz="2400" b="1" dirty="0" smtClean="0"/>
              <a:t> (</a:t>
            </a:r>
            <a:r>
              <a:rPr lang="ru-RU" sz="2400" b="1" dirty="0" err="1" smtClean="0"/>
              <a:t>пир.+цинн</a:t>
            </a:r>
            <a:r>
              <a:rPr lang="ru-RU" sz="2400" b="1" dirty="0" smtClean="0"/>
              <a:t>.), </a:t>
            </a:r>
            <a:r>
              <a:rPr lang="ru-RU" sz="2400" b="1" dirty="0" err="1" smtClean="0"/>
              <a:t>нооклерин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фенотропил</a:t>
            </a:r>
            <a:endParaRPr lang="ru-RU" sz="2400" b="1" dirty="0" smtClean="0"/>
          </a:p>
          <a:p>
            <a:r>
              <a:rPr lang="ru-RU" sz="2400" b="1" dirty="0" smtClean="0"/>
              <a:t>Сосудистые – </a:t>
            </a:r>
            <a:r>
              <a:rPr lang="ru-RU" sz="2400" b="1" dirty="0" err="1" smtClean="0"/>
              <a:t>танакан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сермион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кавинтон</a:t>
            </a:r>
            <a:r>
              <a:rPr lang="ru-RU" sz="2400" b="1" dirty="0" smtClean="0"/>
              <a:t> </a:t>
            </a:r>
          </a:p>
          <a:p>
            <a:r>
              <a:rPr lang="ru-RU" sz="2400" b="1" dirty="0" err="1" smtClean="0"/>
              <a:t>Холинотропные</a:t>
            </a:r>
            <a:r>
              <a:rPr lang="ru-RU" sz="2400" b="1" dirty="0" smtClean="0"/>
              <a:t> – </a:t>
            </a:r>
            <a:r>
              <a:rPr lang="ru-RU" sz="2400" b="1" dirty="0" err="1" smtClean="0"/>
              <a:t>глиатилин</a:t>
            </a:r>
            <a:r>
              <a:rPr lang="ru-RU" sz="2400" b="1" dirty="0" smtClean="0"/>
              <a:t> (</a:t>
            </a:r>
            <a:r>
              <a:rPr lang="ru-RU" sz="2400" b="1" dirty="0" err="1" smtClean="0"/>
              <a:t>а-х</a:t>
            </a:r>
            <a:r>
              <a:rPr lang="ru-RU" sz="2400" b="1" dirty="0" smtClean="0"/>
              <a:t> + </a:t>
            </a:r>
            <a:r>
              <a:rPr lang="ru-RU" sz="2400" b="1" dirty="0" err="1" smtClean="0"/>
              <a:t>гл.ф</a:t>
            </a:r>
            <a:r>
              <a:rPr lang="ru-RU" sz="2400" b="1" dirty="0" smtClean="0"/>
              <a:t>), </a:t>
            </a:r>
            <a:r>
              <a:rPr lang="ru-RU" sz="2400" b="1" dirty="0" err="1" smtClean="0"/>
              <a:t>церетон</a:t>
            </a:r>
            <a:r>
              <a:rPr lang="ru-RU" sz="2400" b="1" dirty="0" smtClean="0"/>
              <a:t>, </a:t>
            </a:r>
          </a:p>
          <a:p>
            <a:r>
              <a:rPr lang="ru-RU" sz="2400" b="1" dirty="0" err="1" smtClean="0"/>
              <a:t>Антихолинэстеразные</a:t>
            </a:r>
            <a:r>
              <a:rPr lang="ru-RU" sz="2400" b="1" dirty="0" smtClean="0"/>
              <a:t>- </a:t>
            </a:r>
            <a:r>
              <a:rPr lang="ru-RU" sz="2400" b="1" dirty="0" err="1" smtClean="0"/>
              <a:t>экселон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реминил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нейромедин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аксамон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донепезил</a:t>
            </a:r>
            <a:r>
              <a:rPr lang="ru-RU" sz="2400" b="1" dirty="0" smtClean="0"/>
              <a:t> </a:t>
            </a:r>
          </a:p>
          <a:p>
            <a:r>
              <a:rPr lang="ru-RU" sz="2400" b="1" dirty="0" smtClean="0"/>
              <a:t>Пептиды – </a:t>
            </a:r>
            <a:r>
              <a:rPr lang="ru-RU" sz="2400" b="1" dirty="0" err="1" smtClean="0"/>
              <a:t>кортексин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ноопепт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церебрамин</a:t>
            </a:r>
            <a:endParaRPr lang="ru-RU" sz="2400" b="1" dirty="0" smtClean="0"/>
          </a:p>
          <a:p>
            <a:r>
              <a:rPr lang="ru-RU" sz="2400" b="1" dirty="0" err="1" smtClean="0"/>
              <a:t>Антигипоксанты</a:t>
            </a:r>
            <a:r>
              <a:rPr lang="ru-RU" sz="2400" b="1" dirty="0" smtClean="0"/>
              <a:t> и антиоксиданты – </a:t>
            </a:r>
            <a:r>
              <a:rPr lang="ru-RU" sz="2400" b="1" dirty="0" err="1" smtClean="0"/>
              <a:t>актовегин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сукцинаты</a:t>
            </a:r>
            <a:r>
              <a:rPr lang="ru-RU" sz="2400" b="1" dirty="0" smtClean="0"/>
              <a:t> - </a:t>
            </a:r>
            <a:r>
              <a:rPr lang="ru-RU" sz="2400" b="1" dirty="0" err="1" smtClean="0"/>
              <a:t>мексидол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мексимприм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мексикор</a:t>
            </a:r>
            <a:endParaRPr lang="ru-RU" sz="2400" b="1" dirty="0" smtClean="0"/>
          </a:p>
          <a:p>
            <a:r>
              <a:rPr lang="ru-RU" sz="2400" b="1" dirty="0" err="1" smtClean="0"/>
              <a:t>Антаг</a:t>
            </a:r>
            <a:r>
              <a:rPr lang="ru-RU" sz="2400" b="1" dirty="0" smtClean="0"/>
              <a:t>. </a:t>
            </a:r>
            <a:r>
              <a:rPr lang="ru-RU" sz="2400" b="1" dirty="0" err="1" smtClean="0"/>
              <a:t>глютамата</a:t>
            </a:r>
            <a:r>
              <a:rPr lang="ru-RU" sz="2400" b="1" dirty="0" smtClean="0"/>
              <a:t> - </a:t>
            </a:r>
            <a:r>
              <a:rPr lang="ru-RU" sz="2400" b="1" dirty="0" err="1" smtClean="0"/>
              <a:t>мемантин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нооджерон</a:t>
            </a:r>
            <a:endParaRPr lang="ru-RU" sz="2400" b="1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Итог – значение стресса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5328592"/>
          </a:xfrm>
        </p:spPr>
        <p:txBody>
          <a:bodyPr/>
          <a:lstStyle/>
          <a:p>
            <a:r>
              <a:rPr lang="ru-RU" b="1" dirty="0" smtClean="0"/>
              <a:t>Стресс перемалывает все ресурсы человека и общества. </a:t>
            </a:r>
          </a:p>
          <a:p>
            <a:r>
              <a:rPr lang="ru-RU" b="1" dirty="0" smtClean="0"/>
              <a:t>Является причиной большинства болезней</a:t>
            </a:r>
          </a:p>
          <a:p>
            <a:r>
              <a:rPr lang="ru-RU" b="1" dirty="0" smtClean="0"/>
              <a:t>Снижает продолжит. и качество жизни</a:t>
            </a:r>
          </a:p>
          <a:p>
            <a:r>
              <a:rPr lang="ru-RU" b="1" dirty="0" smtClean="0"/>
              <a:t>Является интегративным показателем качества управления государством, деятельности всех </a:t>
            </a:r>
            <a:r>
              <a:rPr lang="ru-RU" b="1" dirty="0" err="1" smtClean="0"/>
              <a:t>госслужб</a:t>
            </a:r>
            <a:r>
              <a:rPr lang="ru-RU" b="1" dirty="0" smtClean="0"/>
              <a:t>, воспитания, образования, культуры, здравоохранения и др. </a:t>
            </a:r>
            <a:r>
              <a:rPr lang="ru-RU" b="1" dirty="0" err="1" smtClean="0"/>
              <a:t>и</a:t>
            </a:r>
            <a:r>
              <a:rPr lang="ru-RU" b="1" dirty="0" smtClean="0"/>
              <a:t> качества самих граждан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Меры предупреждения стрессов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424936" cy="504056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Личные</a:t>
            </a:r>
            <a:r>
              <a:rPr lang="ru-RU" b="1" dirty="0" smtClean="0"/>
              <a:t> – предупредительность,  выполнение своих  обязательств  перед людьми, обществом и Богом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Управленческие</a:t>
            </a:r>
            <a:r>
              <a:rPr lang="ru-RU" b="1" dirty="0" smtClean="0"/>
              <a:t> – выполнение депутатами и госслужащими своих обязательств, законов, культурных и нравственных норм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Государственные</a:t>
            </a:r>
            <a:r>
              <a:rPr lang="ru-RU" b="1" dirty="0" smtClean="0"/>
              <a:t> – обеспечение мира, мощная оборона, самодостаточность, продовольственная, хозяйственная, политическая, культурная независимость</a:t>
            </a:r>
            <a:endParaRPr lang="ru-RU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1052737"/>
            <a:ext cx="7846640" cy="216024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Экспериментальная часть</a:t>
            </a:r>
            <a:endParaRPr lang="ru-RU" sz="5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3284984"/>
            <a:ext cx="7848872" cy="235381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Опыт адаптации к стрессу  у профессионалов – работающих в </a:t>
            </a:r>
            <a:r>
              <a:rPr lang="ru-RU" b="1" dirty="0" smtClean="0">
                <a:solidFill>
                  <a:schemeClr val="tx1"/>
                </a:solidFill>
              </a:rPr>
              <a:t>МЧС РТ.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Чему можно научиться на их </a:t>
            </a:r>
            <a:r>
              <a:rPr lang="ru-RU" b="1" dirty="0" smtClean="0">
                <a:solidFill>
                  <a:schemeClr val="tx1"/>
                </a:solidFill>
              </a:rPr>
              <a:t>опыте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А.М.Карпов, Г.Р. </a:t>
            </a:r>
            <a:r>
              <a:rPr lang="ru-RU" b="1" dirty="0" err="1" smtClean="0">
                <a:solidFill>
                  <a:schemeClr val="tx1"/>
                </a:solidFill>
              </a:rPr>
              <a:t>Мясникова</a:t>
            </a:r>
            <a:endParaRPr lang="ru-RU" b="1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247260" cy="13430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Особенности </a:t>
            </a:r>
            <a:r>
              <a:rPr lang="ru-RU" b="1" smtClean="0">
                <a:solidFill>
                  <a:srgbClr val="FF0000"/>
                </a:solidFill>
              </a:rPr>
              <a:t>работы спасателя</a:t>
            </a:r>
            <a:endParaRPr lang="ru-RU" sz="3600" b="1" dirty="0" smtClean="0">
              <a:solidFill>
                <a:srgbClr val="FF0000"/>
              </a:solidFill>
            </a:endParaRP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Наличие конфликта основных человеческих потребностей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Максимальное напряжение физических сил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Максимум психической устойчивости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Необходимость высочайшего  профессионализма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Самодостаточность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 rot="16200000" flipH="1">
            <a:off x="1678781" y="3536157"/>
            <a:ext cx="5572125" cy="71438"/>
          </a:xfrm>
          <a:prstGeom prst="line">
            <a:avLst/>
          </a:prstGeom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3" name="Picture 2" descr="http://www.render.ru/images/uploads/Image/Articles/fromgraphics/328/stickfigures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357188"/>
            <a:ext cx="1738312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" descr="http://www.render.ru/images/uploads/Image/Articles/fromgraphics/328/stickfigures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500063"/>
            <a:ext cx="1714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Oval 7"/>
          <p:cNvSpPr>
            <a:spLocks noChangeArrowheads="1"/>
          </p:cNvSpPr>
          <p:nvPr/>
        </p:nvSpPr>
        <p:spPr bwMode="auto">
          <a:xfrm>
            <a:off x="1000125" y="3571875"/>
            <a:ext cx="3276600" cy="28194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5366" name="Oval 8"/>
          <p:cNvSpPr>
            <a:spLocks noChangeArrowheads="1"/>
          </p:cNvSpPr>
          <p:nvPr/>
        </p:nvSpPr>
        <p:spPr bwMode="auto">
          <a:xfrm>
            <a:off x="1609725" y="4029075"/>
            <a:ext cx="2057400" cy="18288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5367" name="Oval 9"/>
          <p:cNvSpPr>
            <a:spLocks noChangeArrowheads="1"/>
          </p:cNvSpPr>
          <p:nvPr/>
        </p:nvSpPr>
        <p:spPr bwMode="auto">
          <a:xfrm>
            <a:off x="2066925" y="4486275"/>
            <a:ext cx="1143000" cy="9906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2219325" y="4867275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solidFill>
                  <a:srgbClr val="660066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15369" name="Text Box 11"/>
          <p:cNvSpPr txBox="1">
            <a:spLocks noChangeArrowheads="1"/>
          </p:cNvSpPr>
          <p:nvPr/>
        </p:nvSpPr>
        <p:spPr bwMode="auto">
          <a:xfrm>
            <a:off x="2143125" y="4105275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solidFill>
                  <a:srgbClr val="0033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219325" y="3648075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solidFill>
                  <a:srgbClr val="000066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4929188" y="3571875"/>
            <a:ext cx="3276600" cy="28194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ln>
                <a:solidFill>
                  <a:srgbClr val="FFCCCC"/>
                </a:solidFill>
              </a:ln>
            </a:endParaRPr>
          </a:p>
        </p:txBody>
      </p:sp>
      <p:sp>
        <p:nvSpPr>
          <p:cNvPr id="15372" name="Oval 8"/>
          <p:cNvSpPr>
            <a:spLocks noChangeArrowheads="1"/>
          </p:cNvSpPr>
          <p:nvPr/>
        </p:nvSpPr>
        <p:spPr bwMode="auto">
          <a:xfrm>
            <a:off x="5538788" y="4029075"/>
            <a:ext cx="2057400" cy="18288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5373" name="Oval 9"/>
          <p:cNvSpPr>
            <a:spLocks noChangeArrowheads="1"/>
          </p:cNvSpPr>
          <p:nvPr/>
        </p:nvSpPr>
        <p:spPr bwMode="auto">
          <a:xfrm>
            <a:off x="5995988" y="4486275"/>
            <a:ext cx="1143000" cy="9906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5374" name="Text Box 10"/>
          <p:cNvSpPr txBox="1">
            <a:spLocks noChangeArrowheads="1"/>
          </p:cNvSpPr>
          <p:nvPr/>
        </p:nvSpPr>
        <p:spPr bwMode="auto">
          <a:xfrm>
            <a:off x="6072188" y="3643313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solidFill>
                  <a:srgbClr val="660066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15375" name="Text Box 11"/>
          <p:cNvSpPr txBox="1">
            <a:spLocks noChangeArrowheads="1"/>
          </p:cNvSpPr>
          <p:nvPr/>
        </p:nvSpPr>
        <p:spPr bwMode="auto">
          <a:xfrm>
            <a:off x="6072188" y="4105275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solidFill>
                  <a:srgbClr val="0033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15376" name="Text Box 12"/>
          <p:cNvSpPr txBox="1">
            <a:spLocks noChangeArrowheads="1"/>
          </p:cNvSpPr>
          <p:nvPr/>
        </p:nvSpPr>
        <p:spPr bwMode="auto">
          <a:xfrm>
            <a:off x="6143625" y="4786313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solidFill>
                  <a:srgbClr val="000066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3528" y="0"/>
            <a:ext cx="86061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</a:rPr>
              <a:t>Смена приоритетов потребностей в результате реформ</a:t>
            </a:r>
          </a:p>
        </p:txBody>
      </p:sp>
      <p:pic>
        <p:nvPicPr>
          <p:cNvPr id="15378" name="Picture 18" descr="C:\Users\user\Desktop\hammer_sickle_in_star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571500"/>
            <a:ext cx="10604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9" name="Picture 18" descr="C:\Users\user\Desktop\hammer_sickle_in_star_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0938" y="2928938"/>
            <a:ext cx="846137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0" name="Picture 19" descr="C:\Users\user\Desktop\bag_of_money_-__1348837cl-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0" y="2928938"/>
            <a:ext cx="1214438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1" name="Picture 19" descr="C:\Users\user\Desktop\bag_of_money_-__1348837cl-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75" y="714375"/>
            <a:ext cx="190341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Прямая соединительная линия 23"/>
          <p:cNvCxnSpPr/>
          <p:nvPr/>
        </p:nvCxnSpPr>
        <p:spPr>
          <a:xfrm rot="5400000">
            <a:off x="714375" y="2214563"/>
            <a:ext cx="1643063" cy="71437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19" idx="0"/>
          </p:cNvCxnSpPr>
          <p:nvPr/>
        </p:nvCxnSpPr>
        <p:spPr>
          <a:xfrm rot="5400000">
            <a:off x="7283450" y="2282826"/>
            <a:ext cx="1285875" cy="635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Цель: Изучение феноменологии  самозащиты спасателей в ЧС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b="1" dirty="0" smtClean="0">
                <a:solidFill>
                  <a:schemeClr val="tx2"/>
                </a:solidFill>
              </a:rPr>
              <a:t>    </a:t>
            </a:r>
            <a:r>
              <a:rPr lang="ru-RU" b="1" dirty="0" smtClean="0">
                <a:solidFill>
                  <a:srgbClr val="002060"/>
                </a:solidFill>
              </a:rPr>
              <a:t>Задачи: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Содержание субъективного запроса спасателя к работе в ЧС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Биопсихосоциальная</a:t>
            </a:r>
            <a:r>
              <a:rPr lang="ru-RU" b="1" dirty="0" smtClean="0">
                <a:solidFill>
                  <a:srgbClr val="002060"/>
                </a:solidFill>
              </a:rPr>
              <a:t> структура самопомощи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Сравнительная эффективность разных вариантов самопомощи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Психика </a:t>
            </a:r>
            <a:r>
              <a:rPr lang="ru-RU" sz="44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форма отражения </a:t>
            </a:r>
          </a:p>
        </p:txBody>
      </p:sp>
      <p:pic>
        <p:nvPicPr>
          <p:cNvPr id="78851" name="Picture 3" descr="ск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1412875"/>
            <a:ext cx="525780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2" name="Picture 4" descr="сканирование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2781300"/>
            <a:ext cx="1524000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3" name="Picture 5" descr="сканирование0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4422775"/>
            <a:ext cx="1828800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4" name="Line 6"/>
          <p:cNvSpPr>
            <a:spLocks noChangeShapeType="1"/>
          </p:cNvSpPr>
          <p:nvPr/>
        </p:nvSpPr>
        <p:spPr bwMode="auto">
          <a:xfrm>
            <a:off x="7019925" y="4797425"/>
            <a:ext cx="0" cy="1828800"/>
          </a:xfrm>
          <a:prstGeom prst="line">
            <a:avLst/>
          </a:prstGeom>
          <a:noFill/>
          <a:ln w="1524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55" name="Line 7"/>
          <p:cNvSpPr>
            <a:spLocks noChangeShapeType="1"/>
          </p:cNvSpPr>
          <p:nvPr/>
        </p:nvSpPr>
        <p:spPr bwMode="auto">
          <a:xfrm flipH="1">
            <a:off x="3873500" y="5859463"/>
            <a:ext cx="304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56" name="Oval 8"/>
          <p:cNvSpPr>
            <a:spLocks noChangeArrowheads="1"/>
          </p:cNvSpPr>
          <p:nvPr/>
        </p:nvSpPr>
        <p:spPr bwMode="auto">
          <a:xfrm>
            <a:off x="6227763" y="5734050"/>
            <a:ext cx="381000" cy="304800"/>
          </a:xfrm>
          <a:prstGeom prst="ellipse">
            <a:avLst/>
          </a:prstGeom>
          <a:solidFill>
            <a:srgbClr val="CC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57" name="Oval 9"/>
          <p:cNvSpPr>
            <a:spLocks noChangeArrowheads="1"/>
          </p:cNvSpPr>
          <p:nvPr/>
        </p:nvSpPr>
        <p:spPr bwMode="auto">
          <a:xfrm>
            <a:off x="5181600" y="3048000"/>
            <a:ext cx="304800" cy="3048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58" name="Text Box 10"/>
          <p:cNvSpPr txBox="1">
            <a:spLocks noChangeArrowheads="1"/>
          </p:cNvSpPr>
          <p:nvPr/>
        </p:nvSpPr>
        <p:spPr bwMode="auto">
          <a:xfrm>
            <a:off x="250825" y="27082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2</a:t>
            </a:r>
          </a:p>
        </p:txBody>
      </p:sp>
      <p:sp>
        <p:nvSpPr>
          <p:cNvPr id="78859" name="Text Box 11"/>
          <p:cNvSpPr txBox="1">
            <a:spLocks noChangeArrowheads="1"/>
          </p:cNvSpPr>
          <p:nvPr/>
        </p:nvSpPr>
        <p:spPr bwMode="auto">
          <a:xfrm>
            <a:off x="7740650" y="16287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3</a:t>
            </a:r>
          </a:p>
        </p:txBody>
      </p:sp>
      <p:sp>
        <p:nvSpPr>
          <p:cNvPr id="78860" name="Text Box 12"/>
          <p:cNvSpPr txBox="1">
            <a:spLocks noChangeArrowheads="1"/>
          </p:cNvSpPr>
          <p:nvPr/>
        </p:nvSpPr>
        <p:spPr bwMode="auto">
          <a:xfrm>
            <a:off x="6019800" y="20066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4</a:t>
            </a:r>
          </a:p>
        </p:txBody>
      </p:sp>
      <p:sp>
        <p:nvSpPr>
          <p:cNvPr id="78861" name="Text Box 13"/>
          <p:cNvSpPr txBox="1">
            <a:spLocks noChangeArrowheads="1"/>
          </p:cNvSpPr>
          <p:nvPr/>
        </p:nvSpPr>
        <p:spPr bwMode="auto">
          <a:xfrm>
            <a:off x="5148263" y="29241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78862" name="Text Box 14"/>
          <p:cNvSpPr txBox="1">
            <a:spLocks noChangeArrowheads="1"/>
          </p:cNvSpPr>
          <p:nvPr/>
        </p:nvSpPr>
        <p:spPr bwMode="auto">
          <a:xfrm>
            <a:off x="5791200" y="50292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7</a:t>
            </a:r>
          </a:p>
        </p:txBody>
      </p:sp>
      <p:sp>
        <p:nvSpPr>
          <p:cNvPr id="78863" name="Line 15"/>
          <p:cNvSpPr>
            <a:spLocks noChangeShapeType="1"/>
          </p:cNvSpPr>
          <p:nvPr/>
        </p:nvSpPr>
        <p:spPr bwMode="auto">
          <a:xfrm flipH="1">
            <a:off x="3733800" y="3352800"/>
            <a:ext cx="1371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64" name="Line 16"/>
          <p:cNvSpPr>
            <a:spLocks noChangeShapeType="1"/>
          </p:cNvSpPr>
          <p:nvPr/>
        </p:nvSpPr>
        <p:spPr bwMode="auto">
          <a:xfrm flipH="1">
            <a:off x="4419600" y="3352800"/>
            <a:ext cx="685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65" name="Line 17"/>
          <p:cNvSpPr>
            <a:spLocks noChangeShapeType="1"/>
          </p:cNvSpPr>
          <p:nvPr/>
        </p:nvSpPr>
        <p:spPr bwMode="auto">
          <a:xfrm flipH="1">
            <a:off x="5029200" y="33528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78866" name="Text Box 18"/>
          <p:cNvSpPr txBox="1">
            <a:spLocks noChangeArrowheads="1"/>
          </p:cNvSpPr>
          <p:nvPr/>
        </p:nvSpPr>
        <p:spPr bwMode="auto">
          <a:xfrm>
            <a:off x="2555875" y="3500438"/>
            <a:ext cx="19224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6-гормоны</a:t>
            </a:r>
          </a:p>
        </p:txBody>
      </p:sp>
      <p:sp>
        <p:nvSpPr>
          <p:cNvPr id="78867" name="Text Box 19"/>
          <p:cNvSpPr txBox="1">
            <a:spLocks noChangeArrowheads="1"/>
          </p:cNvSpPr>
          <p:nvPr/>
        </p:nvSpPr>
        <p:spPr bwMode="auto">
          <a:xfrm>
            <a:off x="3851275" y="594995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8</a:t>
            </a:r>
          </a:p>
        </p:txBody>
      </p:sp>
      <p:sp>
        <p:nvSpPr>
          <p:cNvPr id="78868" name="Rectangle 20"/>
          <p:cNvSpPr>
            <a:spLocks noChangeArrowheads="1"/>
          </p:cNvSpPr>
          <p:nvPr/>
        </p:nvSpPr>
        <p:spPr bwMode="auto">
          <a:xfrm>
            <a:off x="4356100" y="4221163"/>
            <a:ext cx="304800" cy="228600"/>
          </a:xfrm>
          <a:prstGeom prst="rect">
            <a:avLst/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69" name="AutoShape 21"/>
          <p:cNvSpPr>
            <a:spLocks noChangeArrowheads="1"/>
          </p:cNvSpPr>
          <p:nvPr/>
        </p:nvSpPr>
        <p:spPr bwMode="auto">
          <a:xfrm>
            <a:off x="5029200" y="4114800"/>
            <a:ext cx="304800" cy="304800"/>
          </a:xfrm>
          <a:prstGeom prst="flowChartExtra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8870" name="Text Box 22"/>
          <p:cNvSpPr txBox="1">
            <a:spLocks noChangeArrowheads="1"/>
          </p:cNvSpPr>
          <p:nvPr/>
        </p:nvSpPr>
        <p:spPr bwMode="auto">
          <a:xfrm>
            <a:off x="1476375" y="836613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1</a:t>
            </a:r>
          </a:p>
        </p:txBody>
      </p:sp>
      <p:pic>
        <p:nvPicPr>
          <p:cNvPr id="78871" name="Picture 23" descr="http://gogo.ru/preview?id=1838639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1143000"/>
            <a:ext cx="1692275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/>
          </p:cNvSpPr>
          <p:nvPr/>
        </p:nvSpPr>
        <p:spPr bwMode="auto">
          <a:xfrm>
            <a:off x="457200" y="0"/>
            <a:ext cx="8229600" cy="141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Характеристика контингента </a:t>
            </a:r>
            <a:r>
              <a:rPr lang="ru-RU" sz="4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спасателей -294 человека</a:t>
            </a:r>
            <a:endParaRPr lang="ru-RU" sz="4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7411" name="Диаграмма 1"/>
          <p:cNvPicPr>
            <a:picLocks noChangeArrowheads="1"/>
          </p:cNvPicPr>
          <p:nvPr/>
        </p:nvPicPr>
        <p:blipFill>
          <a:blip r:embed="rId2" cstate="print"/>
          <a:srcRect l="5000" t="1852" r="1520" b="2170"/>
          <a:stretch>
            <a:fillRect/>
          </a:stretch>
        </p:blipFill>
        <p:spPr bwMode="auto">
          <a:xfrm>
            <a:off x="250825" y="1412875"/>
            <a:ext cx="48926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Диаграмма 1"/>
          <p:cNvPicPr>
            <a:picLocks noChangeArrowheads="1"/>
          </p:cNvPicPr>
          <p:nvPr/>
        </p:nvPicPr>
        <p:blipFill>
          <a:blip r:embed="rId3" cstate="print"/>
          <a:srcRect l="1839" t="2690" r="2727" b="1813"/>
          <a:stretch>
            <a:fillRect/>
          </a:stretch>
        </p:blipFill>
        <p:spPr bwMode="auto">
          <a:xfrm>
            <a:off x="3929063" y="3930650"/>
            <a:ext cx="5000625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Опыт чрезвычайных ситуаций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Стихийные бедствия – 100%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Пожары – 80%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Автокатастрофы- 66%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Спасение утопающих -62%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Боевые действия – 6%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Освобождение заложников – 6%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Поиск людей – 4%</a:t>
            </a:r>
          </a:p>
          <a:p>
            <a:pPr>
              <a:buFont typeface="Arial" charset="0"/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/>
          </p:cNvSpPr>
          <p:nvPr/>
        </p:nvSpPr>
        <p:spPr bwMode="auto">
          <a:xfrm>
            <a:off x="611560" y="1"/>
            <a:ext cx="8389596" cy="126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ХАРАКТЕРИСТИКИ «ИДЕАЛЬНОГО» </a:t>
            </a:r>
            <a:r>
              <a:rPr lang="ru-RU" sz="3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СПАСАТЕЛЯ (запрос на…)</a:t>
            </a:r>
            <a:endParaRPr lang="ru-RU" sz="32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483" name="Диаграмма 2"/>
          <p:cNvPicPr>
            <a:picLocks noChangeArrowheads="1"/>
          </p:cNvPicPr>
          <p:nvPr/>
        </p:nvPicPr>
        <p:blipFill>
          <a:blip r:embed="rId2" cstate="print"/>
          <a:srcRect l="1341" t="1231" r="1341" b="2599"/>
          <a:stretch>
            <a:fillRect/>
          </a:stretch>
        </p:blipFill>
        <p:spPr bwMode="auto">
          <a:xfrm>
            <a:off x="357158" y="1571612"/>
            <a:ext cx="857256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Диаграмма 1"/>
          <p:cNvPicPr>
            <a:picLocks noChangeArrowheads="1"/>
          </p:cNvPicPr>
          <p:nvPr/>
        </p:nvPicPr>
        <p:blipFill>
          <a:blip r:embed="rId2" cstate="print"/>
          <a:srcRect l="1729" t="1537" r="874" b="3040"/>
          <a:stretch>
            <a:fillRect/>
          </a:stretch>
        </p:blipFill>
        <p:spPr bwMode="auto">
          <a:xfrm>
            <a:off x="0" y="1214422"/>
            <a:ext cx="914400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/>
          </p:cNvSpPr>
          <p:nvPr/>
        </p:nvSpPr>
        <p:spPr bwMode="auto">
          <a:xfrm>
            <a:off x="285720" y="1"/>
            <a:ext cx="885828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САМОПОМОЩЬ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 ИСПОЛЬЗОВАНИЕМ ЛЕКАРСТВ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САМОПОМОЩЬ НА УРОВНЕ СОЦИАЛЬНЫХ  РЕСУРСОВ</a:t>
            </a:r>
          </a:p>
        </p:txBody>
      </p:sp>
      <p:pic>
        <p:nvPicPr>
          <p:cNvPr id="24579" name="Диаграмма 1"/>
          <p:cNvPicPr>
            <a:picLocks noChangeArrowheads="1"/>
          </p:cNvPicPr>
          <p:nvPr/>
        </p:nvPicPr>
        <p:blipFill>
          <a:blip r:embed="rId2" cstate="print"/>
          <a:srcRect l="1318" t="1160" r="1318" b="2415"/>
          <a:stretch>
            <a:fillRect/>
          </a:stretch>
        </p:blipFill>
        <p:spPr bwMode="auto">
          <a:xfrm>
            <a:off x="285721" y="1214422"/>
            <a:ext cx="8858279" cy="564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САМОПОМОЩЬ НА УРОВНЕ ДУХОВНЫХ РЕСУРСОВ</a:t>
            </a:r>
          </a:p>
        </p:txBody>
      </p:sp>
      <p:pic>
        <p:nvPicPr>
          <p:cNvPr id="25603" name="Диаграмма 1"/>
          <p:cNvPicPr>
            <a:picLocks noChangeArrowheads="1"/>
          </p:cNvPicPr>
          <p:nvPr/>
        </p:nvPicPr>
        <p:blipFill>
          <a:blip r:embed="rId2" cstate="print"/>
          <a:srcRect l="487" t="2647" r="1364" b="2484"/>
          <a:stretch>
            <a:fillRect/>
          </a:stretch>
        </p:blipFill>
        <p:spPr bwMode="auto">
          <a:xfrm>
            <a:off x="214282" y="1500174"/>
            <a:ext cx="892971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solidFill>
                  <a:srgbClr val="FF0000"/>
                </a:solidFill>
              </a:rPr>
              <a:t>Сравнительная оценка вариантов самопомощи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1643063"/>
            <a:ext cx="8229600" cy="4525962"/>
          </a:xfrm>
        </p:spPr>
        <p:txBody>
          <a:bodyPr/>
          <a:lstStyle/>
          <a:p>
            <a:pPr marL="514350" indent="-514350">
              <a:buFont typeface="Arial" charset="0"/>
              <a:buNone/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Самые распространенные и значимые </a:t>
            </a:r>
          </a:p>
          <a:p>
            <a:pPr marL="514350" indent="-514350">
              <a:buFontTx/>
              <a:buChar char="-"/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сохранение связи и взаимодействия с коллегами -100% - 4,7 б. </a:t>
            </a:r>
          </a:p>
          <a:p>
            <a:pPr marL="514350" indent="-514350">
              <a:buFontTx/>
              <a:buChar char="-"/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сознание </a:t>
            </a: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</a:rPr>
              <a:t>богоугодности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своей работы, духовного роста и очищения -100% -4,4б</a:t>
            </a:r>
          </a:p>
          <a:p>
            <a:pPr marL="514350" indent="-514350">
              <a:buFontTx/>
              <a:buChar char="-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Средние по частоте и эффективности – биологические 25-45%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и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3,5-4 б</a:t>
            </a:r>
          </a:p>
          <a:p>
            <a:pPr marL="514350" indent="-514350">
              <a:buFontTx/>
              <a:buChar char="-"/>
              <a:defRPr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Самые редкие и малоэффективные - медикаментозные  5-10% - 1-3б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196975"/>
            <a:ext cx="7734300" cy="1368425"/>
          </a:xfrm>
        </p:spPr>
        <p:txBody>
          <a:bodyPr/>
          <a:lstStyle/>
          <a:p>
            <a:pPr algn="ctr" eaLnBrk="1" hangingPunct="1"/>
            <a:r>
              <a:rPr lang="ru-RU" sz="4400" b="1" smtClean="0">
                <a:solidFill>
                  <a:srgbClr val="FF0000"/>
                </a:solidFill>
                <a:latin typeface="Arial Black" pitchFamily="34" charset="0"/>
              </a:rPr>
              <a:t>Спасибо за внимание !</a:t>
            </a:r>
          </a:p>
        </p:txBody>
      </p:sp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1763713" y="2708275"/>
            <a:ext cx="5562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i="1">
                <a:solidFill>
                  <a:srgbClr val="000066"/>
                </a:solidFill>
              </a:rPr>
              <a:t>E-mail</a:t>
            </a:r>
            <a:r>
              <a:rPr lang="ru-RU" sz="2000" b="1" i="1">
                <a:solidFill>
                  <a:srgbClr val="000066"/>
                </a:solidFill>
              </a:rPr>
              <a:t>:</a:t>
            </a:r>
            <a:r>
              <a:rPr lang="en-US" sz="2000" b="1" i="1">
                <a:solidFill>
                  <a:srgbClr val="000066"/>
                </a:solidFill>
              </a:rPr>
              <a:t> kam1950@mail.ru</a:t>
            </a:r>
          </a:p>
          <a:p>
            <a:pPr algn="ctr">
              <a:spcBef>
                <a:spcPct val="50000"/>
              </a:spcBef>
            </a:pPr>
            <a:r>
              <a:rPr lang="ru-RU" sz="2000" b="1" i="1">
                <a:solidFill>
                  <a:srgbClr val="000066"/>
                </a:solidFill>
              </a:rPr>
              <a:t>Карпов Анатолий Михайлович</a:t>
            </a:r>
          </a:p>
          <a:p>
            <a:pPr algn="ctr">
              <a:spcBef>
                <a:spcPct val="50000"/>
              </a:spcBef>
            </a:pPr>
            <a:r>
              <a:rPr lang="ru-RU" sz="2000">
                <a:solidFill>
                  <a:srgbClr val="000066"/>
                </a:solidFill>
              </a:rPr>
              <a:t>г. Казань</a:t>
            </a:r>
          </a:p>
        </p:txBody>
      </p:sp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1600200" y="5029200"/>
            <a:ext cx="586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Определение стресса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748464" cy="532859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Стресс – (адаптационный синдром или реакция напряжения)  - универсальная, неспецифическая реакция организма на </a:t>
            </a:r>
            <a:r>
              <a:rPr lang="ru-RU" b="1" dirty="0" smtClean="0">
                <a:solidFill>
                  <a:srgbClr val="FF0000"/>
                </a:solidFill>
              </a:rPr>
              <a:t>повреждения и угрозы, вызывающие когнитивный диссонанс </a:t>
            </a:r>
            <a:r>
              <a:rPr lang="ru-RU" b="1" dirty="0" smtClean="0"/>
              <a:t>- реальность разрушает все конструктивные представления (</a:t>
            </a:r>
            <a:r>
              <a:rPr lang="ru-RU" sz="2600" b="1" dirty="0" smtClean="0"/>
              <a:t>Украина, Сердюков, масштаб коррупции, воровства, обмана, алкоголизм, наркомания, преступность, измены, предательство)</a:t>
            </a:r>
            <a:endParaRPr lang="ru-RU" sz="2600" b="1" dirty="0" smtClean="0"/>
          </a:p>
          <a:p>
            <a:pPr>
              <a:buNone/>
            </a:pPr>
            <a:r>
              <a:rPr lang="ru-RU" b="1" dirty="0" smtClean="0"/>
              <a:t>   - протекает у всех людей по единому алгоритму.</a:t>
            </a:r>
          </a:p>
          <a:p>
            <a:pPr>
              <a:buNone/>
            </a:pPr>
            <a:r>
              <a:rPr lang="ru-RU" b="1" dirty="0" smtClean="0"/>
              <a:t> Зная конструктивные элементы и динамику стресса, можно </a:t>
            </a:r>
            <a:r>
              <a:rPr lang="ru-RU" b="1" dirty="0" smtClean="0">
                <a:solidFill>
                  <a:srgbClr val="FF0000"/>
                </a:solidFill>
              </a:rPr>
              <a:t>делать прогнозы </a:t>
            </a:r>
            <a:r>
              <a:rPr lang="ru-RU" b="1" dirty="0" smtClean="0"/>
              <a:t>о том, что и когда будет происходить в душе и в организме человека, в чем будет больше всего нуждаться,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своевременно обеспечить  </a:t>
            </a:r>
            <a:r>
              <a:rPr lang="ru-RU" b="1" dirty="0" smtClean="0"/>
              <a:t>тем, что им нужно, уменьшить разрушающее действие стресса на </a:t>
            </a:r>
            <a:r>
              <a:rPr lang="ru-RU" b="1" dirty="0" smtClean="0"/>
              <a:t>здоровье человека и общества.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Классификация </a:t>
            </a:r>
            <a:r>
              <a:rPr lang="ru-RU" b="1" dirty="0" err="1" smtClean="0">
                <a:solidFill>
                  <a:srgbClr val="FF0000"/>
                </a:solidFill>
              </a:rPr>
              <a:t>Г.Селье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485740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Внешние раздражители - жара, шумы, запахи, повреждения тела, информация об опасности без информации о спасении (когнитивный диссонанс)</a:t>
            </a:r>
          </a:p>
          <a:p>
            <a:r>
              <a:rPr lang="ru-RU" b="1" dirty="0" smtClean="0"/>
              <a:t>внутренние – страхи, конфликты, заботы о будущем. </a:t>
            </a:r>
          </a:p>
          <a:p>
            <a:r>
              <a:rPr lang="ru-RU" b="1" dirty="0" smtClean="0"/>
              <a:t>адекватный стресс – мобилизующий, ожидаемый, позитивный, без угрозы и без когнитивного </a:t>
            </a:r>
            <a:r>
              <a:rPr lang="ru-RU" b="1" dirty="0" smtClean="0"/>
              <a:t>диссонанса </a:t>
            </a:r>
            <a:r>
              <a:rPr lang="ru-RU" b="1" dirty="0" smtClean="0"/>
              <a:t>(</a:t>
            </a:r>
            <a:r>
              <a:rPr lang="ru-RU" b="1" dirty="0" err="1" smtClean="0"/>
              <a:t>моржевание</a:t>
            </a:r>
            <a:r>
              <a:rPr lang="ru-RU" b="1" dirty="0" smtClean="0"/>
              <a:t>)</a:t>
            </a:r>
          </a:p>
          <a:p>
            <a:r>
              <a:rPr lang="ru-RU" b="1" dirty="0" smtClean="0"/>
              <a:t> </a:t>
            </a:r>
            <a:r>
              <a:rPr lang="ru-RU" b="1" dirty="0" err="1" smtClean="0"/>
              <a:t>дистресс</a:t>
            </a:r>
            <a:r>
              <a:rPr lang="ru-RU" b="1" dirty="0" smtClean="0"/>
              <a:t> – разрушающий, деструктивный, вызывающий негативные последствия для организма и личности (</a:t>
            </a:r>
            <a:r>
              <a:rPr lang="ru-RU" b="1" dirty="0" smtClean="0"/>
              <a:t>бомбежка, дефолт)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Варианты стресса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1. Острая реакция на стресс </a:t>
            </a:r>
            <a:r>
              <a:rPr lang="en-US" b="1" dirty="0" smtClean="0">
                <a:solidFill>
                  <a:srgbClr val="FF0000"/>
                </a:solidFill>
              </a:rPr>
              <a:t>F 43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r>
              <a:rPr lang="en-US" b="1" dirty="0" smtClean="0">
                <a:solidFill>
                  <a:srgbClr val="FF0000"/>
                </a:solidFill>
              </a:rPr>
              <a:t>0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507288" cy="4569371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Острая реакция на стресс возникает у людей здоровых как ответ (реакция) на физическое или психическое травмирующее воздействие.</a:t>
            </a:r>
          </a:p>
          <a:p>
            <a:r>
              <a:rPr lang="ru-RU" b="1" dirty="0" smtClean="0"/>
              <a:t> Психотравмирующим фактором обычно бывает </a:t>
            </a:r>
            <a:r>
              <a:rPr lang="ru-RU" b="1" dirty="0" smtClean="0">
                <a:solidFill>
                  <a:srgbClr val="FF0000"/>
                </a:solidFill>
              </a:rPr>
              <a:t>опасность для жизни или угроза особо значимым интересам человека </a:t>
            </a:r>
            <a:r>
              <a:rPr lang="ru-RU" b="1" dirty="0" smtClean="0"/>
              <a:t>– внезапная потеря людей или жилья, смерть членов семьи, нападение бандитов, пожар в своем доме, катастрофы с человеческими жертвами,  Война, бомбежка,  эвакуация,  насилие, избиение, физические травмы, шантаж, арест и т.д. </a:t>
            </a:r>
          </a:p>
          <a:p>
            <a:r>
              <a:rPr lang="ru-RU" b="1" dirty="0" smtClean="0"/>
              <a:t>11 сентября, Беслан, Украина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Содержание стресса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485740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ДТП, Стихийное бедствие, </a:t>
            </a:r>
            <a:r>
              <a:rPr lang="ru-RU" dirty="0" err="1" smtClean="0"/>
              <a:t>техног</a:t>
            </a:r>
            <a:r>
              <a:rPr lang="ru-RU" dirty="0" smtClean="0"/>
              <a:t>. катастрофа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72816"/>
            <a:ext cx="8748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стрессовых ситуациях рушатся все представления о жизни, людях, государстве, депутатах, законах, правилах и нормах. Ломаются все планы на будущее</a:t>
            </a:r>
            <a:r>
              <a:rPr lang="ru-RU" sz="2400" b="1" dirty="0" smtClean="0">
                <a:solidFill>
                  <a:srgbClr val="FF0000"/>
                </a:solidFill>
              </a:rPr>
              <a:t>.  Когнитивный диссонанс </a:t>
            </a:r>
          </a:p>
          <a:p>
            <a:r>
              <a:rPr lang="ru-RU" sz="2400" b="1" dirty="0" smtClean="0"/>
              <a:t>    Человек оказывается перед фактом, что привычная, знакомая, правильная, предсказуемая жизнь закончилась. Что делать? Как жить дальше? Не известно.</a:t>
            </a:r>
          </a:p>
          <a:p>
            <a:r>
              <a:rPr lang="ru-RU" sz="2400" b="1" dirty="0" smtClean="0"/>
              <a:t>    Все психологические, материальные, бытовые, </a:t>
            </a:r>
          </a:p>
          <a:p>
            <a:r>
              <a:rPr lang="ru-RU" sz="2400" b="1" dirty="0" smtClean="0"/>
              <a:t>культурные, социальные, нравственные конструкции рассыпаются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Прежняя структурированная жизнь заканчивается. Начинается новая жизнь на обломках с нуля</a:t>
            </a:r>
          </a:p>
          <a:p>
            <a:endParaRPr lang="ru-RU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0849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Психические расстройства при стрессе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820472" cy="5589240"/>
          </a:xfrm>
        </p:spPr>
        <p:txBody>
          <a:bodyPr>
            <a:normAutofit fontScale="40000" lnSpcReduction="20000"/>
          </a:bodyPr>
          <a:lstStyle/>
          <a:p>
            <a:r>
              <a:rPr lang="ru-RU" sz="7000" b="1" dirty="0" smtClean="0"/>
              <a:t>С первых минут появляются страх и тревога, возмущения и гнева, отчаяния и безнадежности, </a:t>
            </a:r>
          </a:p>
          <a:p>
            <a:r>
              <a:rPr lang="ru-RU" sz="7000" b="1" dirty="0" smtClean="0"/>
              <a:t>О</a:t>
            </a:r>
            <a:r>
              <a:rPr lang="ru-RU" sz="7000" b="1" dirty="0" smtClean="0"/>
              <a:t>щущение </a:t>
            </a:r>
            <a:r>
              <a:rPr lang="ru-RU" sz="7000" b="1" dirty="0" smtClean="0"/>
              <a:t>нереальности происходящего </a:t>
            </a:r>
            <a:r>
              <a:rPr lang="ru-RU" sz="7000" b="1" dirty="0" err="1" smtClean="0"/>
              <a:t>дереализация</a:t>
            </a:r>
            <a:r>
              <a:rPr lang="ru-RU" sz="7000" b="1" dirty="0" smtClean="0"/>
              <a:t>. </a:t>
            </a:r>
          </a:p>
          <a:p>
            <a:r>
              <a:rPr lang="ru-RU" sz="7000" b="1" dirty="0" smtClean="0"/>
              <a:t>Деперсонализация - отупение и оцепенение, пустота в голове, потеря  контроля над собой</a:t>
            </a:r>
          </a:p>
          <a:p>
            <a:r>
              <a:rPr lang="ru-RU" sz="7000" b="1" dirty="0" smtClean="0"/>
              <a:t>Сознание суживается и разрывается, ориентировка в месте и времени становится фрагментарной. </a:t>
            </a:r>
          </a:p>
          <a:p>
            <a:r>
              <a:rPr lang="ru-RU" sz="7000" b="1" dirty="0" smtClean="0"/>
              <a:t>Слабость мышления и воли, потому что нет информации для составления плана действий.</a:t>
            </a:r>
          </a:p>
          <a:p>
            <a:r>
              <a:rPr lang="ru-RU" sz="7000" b="1" dirty="0" smtClean="0"/>
              <a:t>Эмоциональное и субъективное восприятие происходящего. </a:t>
            </a:r>
          </a:p>
          <a:p>
            <a:r>
              <a:rPr lang="ru-RU" sz="7000" b="1" dirty="0" smtClean="0"/>
              <a:t>Мотивация к поиску защиты и виновных</a:t>
            </a:r>
          </a:p>
          <a:p>
            <a:pPr>
              <a:buNone/>
            </a:pPr>
            <a:r>
              <a:rPr lang="ru-RU" sz="7000" b="1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2313</Words>
  <Application>Microsoft Office PowerPoint</Application>
  <PresentationFormat>Экран (4:3)</PresentationFormat>
  <Paragraphs>260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Стрессовые расстройства и их коррекция - связь здоровья с политикой, экономикой, информацией</vt:lpstr>
      <vt:lpstr>Условия нормальной жизни людей</vt:lpstr>
      <vt:lpstr>Условия нормальной жизни людей</vt:lpstr>
      <vt:lpstr>Слайд 4</vt:lpstr>
      <vt:lpstr>Определение стресса</vt:lpstr>
      <vt:lpstr>Классификация Г.Селье</vt:lpstr>
      <vt:lpstr>Варианты стресса 1. Острая реакция на стресс F 43.0</vt:lpstr>
      <vt:lpstr>Содержание стресса </vt:lpstr>
      <vt:lpstr>Психические расстройства при стрессе</vt:lpstr>
      <vt:lpstr>Вегетативные проявления стресса </vt:lpstr>
      <vt:lpstr>Поведенческие расстройства при стрессе </vt:lpstr>
      <vt:lpstr>Социальные проявления стресса</vt:lpstr>
      <vt:lpstr>Принципы оказания медицинской помощи при стрессе</vt:lpstr>
      <vt:lpstr>Слайд 14</vt:lpstr>
      <vt:lpstr>Мишени воздействий</vt:lpstr>
      <vt:lpstr>Неотложность и ликвидация опасности</vt:lpstr>
      <vt:lpstr>Простота и понятность мероприятий</vt:lpstr>
      <vt:lpstr>Устранение тревоги и страха</vt:lpstr>
      <vt:lpstr>Восстановление конструктивности</vt:lpstr>
      <vt:lpstr>Cоматические  проявления стресса</vt:lpstr>
      <vt:lpstr>Слайд 21</vt:lpstr>
      <vt:lpstr>Эндокринные проявления стресса</vt:lpstr>
      <vt:lpstr>Продолжение - эффекты ГКС</vt:lpstr>
      <vt:lpstr>Гормональное звено адаптапции</vt:lpstr>
      <vt:lpstr>Гормональное звено адаптации</vt:lpstr>
      <vt:lpstr>Болезни вытекающие из стресса, как «продолжение»адаптации</vt:lpstr>
      <vt:lpstr>Фармакологическая поддержка при стрессе</vt:lpstr>
      <vt:lpstr>Чем заканчиваются стрессы? 1.Посттравматическое стрессовое расстройство</vt:lpstr>
      <vt:lpstr>Проявления ПTCP у победителей и побежденных</vt:lpstr>
      <vt:lpstr>2 Расстройство адаптации</vt:lpstr>
      <vt:lpstr>3. Органическое расстройство личности</vt:lpstr>
      <vt:lpstr>3. Продолжение Органическое расстройство личности</vt:lpstr>
      <vt:lpstr>Терапия при психоорганическом синдроме</vt:lpstr>
      <vt:lpstr>Итог – значение стресса</vt:lpstr>
      <vt:lpstr>Меры предупреждения стрессов</vt:lpstr>
      <vt:lpstr>Экспериментальная часть</vt:lpstr>
      <vt:lpstr>Особенности работы спасателя</vt:lpstr>
      <vt:lpstr>Слайд 38</vt:lpstr>
      <vt:lpstr>Цель: Изучение феноменологии  самозащиты спасателей в ЧС</vt:lpstr>
      <vt:lpstr>Слайд 40</vt:lpstr>
      <vt:lpstr>Опыт чрезвычайных ситуаций</vt:lpstr>
      <vt:lpstr>Слайд 42</vt:lpstr>
      <vt:lpstr>Слайд 43</vt:lpstr>
      <vt:lpstr>Слайд 44</vt:lpstr>
      <vt:lpstr>Слайд 45</vt:lpstr>
      <vt:lpstr>Сравнительная оценка вариантов самопомощи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Стрессовые расстройства и их коррекция</dc:title>
  <dc:creator>Анатолий</dc:creator>
  <cp:lastModifiedBy>Пользователь</cp:lastModifiedBy>
  <cp:revision>59</cp:revision>
  <dcterms:created xsi:type="dcterms:W3CDTF">2013-10-23T18:26:00Z</dcterms:created>
  <dcterms:modified xsi:type="dcterms:W3CDTF">2014-08-29T01:18:07Z</dcterms:modified>
</cp:coreProperties>
</file>